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7" r:id="rId3"/>
    <p:sldId id="285" r:id="rId4"/>
    <p:sldId id="266" r:id="rId5"/>
    <p:sldId id="286" r:id="rId6"/>
    <p:sldId id="281" r:id="rId7"/>
    <p:sldId id="289" r:id="rId8"/>
    <p:sldId id="284" r:id="rId9"/>
    <p:sldId id="282" r:id="rId10"/>
    <p:sldId id="295" r:id="rId11"/>
    <p:sldId id="296" r:id="rId12"/>
    <p:sldId id="297" r:id="rId13"/>
    <p:sldId id="267" r:id="rId14"/>
    <p:sldId id="259"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61" r:id="rId29"/>
    <p:sldId id="262" r:id="rId30"/>
    <p:sldId id="263" r:id="rId31"/>
    <p:sldId id="294" r:id="rId32"/>
    <p:sldId id="264" r:id="rId33"/>
    <p:sldId id="265" r:id="rId34"/>
    <p:sldId id="257" r:id="rId35"/>
    <p:sldId id="290" r:id="rId36"/>
    <p:sldId id="293" r:id="rId37"/>
    <p:sldId id="292"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CB7D46-9B66-42E6-822E-E8466F8C38DC}" type="datetimeFigureOut">
              <a:rPr lang="en-US" smtClean="0"/>
              <a:pPr/>
              <a:t>8/5/2015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DCE3F22-A68C-49DD-8581-C7BAC37CDCC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B7D46-9B66-42E6-822E-E8466F8C38DC}" type="datetimeFigureOut">
              <a:rPr lang="en-US" smtClean="0"/>
              <a:pPr/>
              <a:t>8/5/2015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CE3F22-A68C-49DD-8581-C7BAC37CDCC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571480"/>
            <a:ext cx="7772400" cy="1470025"/>
          </a:xfrm>
        </p:spPr>
        <p:txBody>
          <a:bodyPr/>
          <a:lstStyle/>
          <a:p>
            <a:r>
              <a:rPr lang="fa-IR" dirty="0">
                <a:cs typeface="B Titr" pitchFamily="2" charset="-78"/>
              </a:rPr>
              <a:t>شاخص برای چه؟</a:t>
            </a:r>
            <a:endParaRPr lang="en-US" dirty="0">
              <a:cs typeface="B Titr" pitchFamily="2" charset="-78"/>
            </a:endParaRPr>
          </a:p>
        </p:txBody>
      </p:sp>
      <p:sp>
        <p:nvSpPr>
          <p:cNvPr id="3" name="Subtitle 2"/>
          <p:cNvSpPr>
            <a:spLocks noGrp="1"/>
          </p:cNvSpPr>
          <p:nvPr>
            <p:ph type="subTitle" idx="1"/>
          </p:nvPr>
        </p:nvSpPr>
        <p:spPr>
          <a:xfrm>
            <a:off x="500034" y="2285992"/>
            <a:ext cx="8001056" cy="3571900"/>
          </a:xfrm>
        </p:spPr>
        <p:txBody>
          <a:bodyPr/>
          <a:lstStyle/>
          <a:p>
            <a:pPr algn="r" rtl="1">
              <a:lnSpc>
                <a:spcPct val="250000"/>
              </a:lnSpc>
            </a:pPr>
            <a:r>
              <a:rPr lang="fa-IR" dirty="0" smtClean="0">
                <a:solidFill>
                  <a:schemeClr val="tx1"/>
                </a:solidFill>
                <a:cs typeface="B Titr" pitchFamily="2" charset="-78"/>
              </a:rPr>
              <a:t>سنجش عملکرد (شاخص های پایش  )</a:t>
            </a:r>
          </a:p>
          <a:p>
            <a:pPr algn="r" rtl="1">
              <a:lnSpc>
                <a:spcPct val="250000"/>
              </a:lnSpc>
            </a:pPr>
            <a:r>
              <a:rPr lang="fa-IR" dirty="0" smtClean="0">
                <a:solidFill>
                  <a:schemeClr val="tx1"/>
                </a:solidFill>
                <a:cs typeface="B Titr" pitchFamily="2" charset="-78"/>
              </a:rPr>
              <a:t>میزان دستیابی به اهداف (شاخص ارزیابی )</a:t>
            </a:r>
            <a:endParaRPr lang="en-US" dirty="0">
              <a:solidFill>
                <a:schemeClr val="tx1"/>
              </a:solidFill>
              <a:cs typeface="B Titr" pitchFamily="2" charset="-78"/>
            </a:endParaRPr>
          </a:p>
        </p:txBody>
      </p:sp>
      <p:pic>
        <p:nvPicPr>
          <p:cNvPr id="4" name="Picture 2" descr="Besm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5387313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57874" cy="6858000"/>
          </a:xfrm>
        </p:spPr>
      </p:pic>
    </p:spTree>
    <p:extLst>
      <p:ext uri="{BB962C8B-B14F-4D97-AF65-F5344CB8AC3E}">
        <p14:creationId xmlns:p14="http://schemas.microsoft.com/office/powerpoint/2010/main" val="34785934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1264609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827088" y="908050"/>
            <a:ext cx="7704137" cy="762000"/>
          </a:xfrm>
          <a:prstGeom prst="rect">
            <a:avLst/>
          </a:prstGeom>
          <a:noFill/>
          <a:ln w="9525" algn="ctr">
            <a:noFill/>
            <a:miter lim="800000"/>
            <a:headEnd/>
            <a:tailEnd/>
          </a:ln>
        </p:spPr>
        <p:txBody>
          <a:bodyPr>
            <a:spAutoFit/>
          </a:bodyPr>
          <a:lstStyle/>
          <a:p>
            <a:pPr>
              <a:spcBef>
                <a:spcPct val="50000"/>
              </a:spcBef>
            </a:pPr>
            <a:endParaRPr lang="fa-IR" sz="4400"/>
          </a:p>
        </p:txBody>
      </p:sp>
      <p:sp>
        <p:nvSpPr>
          <p:cNvPr id="5123" name="Text Box 5"/>
          <p:cNvSpPr txBox="1">
            <a:spLocks noChangeArrowheads="1"/>
          </p:cNvSpPr>
          <p:nvPr/>
        </p:nvSpPr>
        <p:spPr bwMode="auto">
          <a:xfrm>
            <a:off x="395288" y="908050"/>
            <a:ext cx="8280400" cy="4791075"/>
          </a:xfrm>
          <a:prstGeom prst="rect">
            <a:avLst/>
          </a:prstGeom>
          <a:solidFill>
            <a:schemeClr val="accent3">
              <a:lumMod val="40000"/>
              <a:lumOff val="60000"/>
            </a:schemeClr>
          </a:solidFill>
          <a:ln w="9525" algn="ctr">
            <a:solidFill>
              <a:schemeClr val="tx1"/>
            </a:solidFill>
            <a:miter lim="800000"/>
            <a:headEnd/>
            <a:tailEnd/>
          </a:ln>
        </p:spPr>
        <p:txBody>
          <a:bodyPr>
            <a:spAutoFit/>
          </a:bodyPr>
          <a:lstStyle/>
          <a:p>
            <a:pPr algn="just" rtl="1">
              <a:spcBef>
                <a:spcPct val="50000"/>
              </a:spcBef>
            </a:pPr>
            <a:r>
              <a:rPr lang="fa-IR" sz="4400" dirty="0"/>
              <a:t>آرمان مدیریت اطلاعات بهداشتی ، عبارت است از دستیابی به اطلاعات بهداشتی و اعمال مدیریت بر آن ، استفاده از آن در بهبود نتایج عملکرد سازمان ، فرد و بیمارستان در مراقبت از بیمار ، و ارتقاء سطح نظارت مدیریت و فرایندهای پشتیبانی ارائه مراقبت های بهداشتی به بیماران </a:t>
            </a:r>
            <a:endParaRPr lang="en-US" sz="4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itchFamily="2" charset="-78"/>
              </a:rPr>
              <a:t>براساس شاخصها مي توان:</a:t>
            </a:r>
            <a:endParaRPr lang="en-US" dirty="0">
              <a:cs typeface="B Titr" pitchFamily="2" charset="-78"/>
            </a:endParaRPr>
          </a:p>
        </p:txBody>
      </p:sp>
      <p:sp>
        <p:nvSpPr>
          <p:cNvPr id="3" name="Content Placeholder 2"/>
          <p:cNvSpPr>
            <a:spLocks noGrp="1"/>
          </p:cNvSpPr>
          <p:nvPr>
            <p:ph idx="1"/>
          </p:nvPr>
        </p:nvSpPr>
        <p:spPr>
          <a:xfrm>
            <a:off x="457200" y="1600200"/>
            <a:ext cx="8458200" cy="5029200"/>
          </a:xfrm>
        </p:spPr>
        <p:txBody>
          <a:bodyPr>
            <a:normAutofit lnSpcReduction="10000"/>
          </a:bodyPr>
          <a:lstStyle/>
          <a:p>
            <a:pPr algn="just" rtl="1"/>
            <a:r>
              <a:rPr lang="fa-IR" dirty="0">
                <a:cs typeface="B Lotus" pitchFamily="2" charset="-78"/>
              </a:rPr>
              <a:t>به تشريح وضعيت سازمانها از لحاظ برنامه ريزي و يا انجام تحقيقات علمي پرداخت و در روند تغييرات، آنها را بررسي كرد؛</a:t>
            </a:r>
            <a:br>
              <a:rPr lang="fa-IR" dirty="0">
                <a:cs typeface="B Lotus" pitchFamily="2" charset="-78"/>
              </a:rPr>
            </a:br>
            <a:r>
              <a:rPr lang="fa-IR" dirty="0">
                <a:cs typeface="B Lotus" pitchFamily="2" charset="-78"/>
              </a:rPr>
              <a:t>شاخص ها معيار مناسبي براي ارزشيابي شمرده مي شوند؛</a:t>
            </a:r>
            <a:br>
              <a:rPr lang="fa-IR" dirty="0">
                <a:cs typeface="B Lotus" pitchFamily="2" charset="-78"/>
              </a:rPr>
            </a:br>
            <a:r>
              <a:rPr lang="fa-IR" dirty="0">
                <a:cs typeface="B Lotus" pitchFamily="2" charset="-78"/>
              </a:rPr>
              <a:t>شاخص ها براي پيش بيني روند كارها مورد استفاده قرار مي گيرند.</a:t>
            </a:r>
          </a:p>
          <a:p>
            <a:pPr algn="just" rtl="1"/>
            <a:r>
              <a:rPr lang="fa-IR" dirty="0">
                <a:cs typeface="B Lotus" pitchFamily="2" charset="-78"/>
              </a:rPr>
              <a:t>شاخص های بیمارستانی مهم ترین عامل نشان دهنده عملکرد بیمارستان می باشد که باید به طور منظم و در دوره زمانی مشخص مورد بررسی قرار گیرد. بررسی شاخص های بیمارستانی یکی از مهم ترین وظایف مدیران بخش ها و واحدهای بیمارستان  است.</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214282" y="765175"/>
            <a:ext cx="8643998" cy="4247317"/>
          </a:xfrm>
          <a:prstGeom prst="rect">
            <a:avLst/>
          </a:prstGeom>
          <a:solidFill>
            <a:srgbClr val="FFCC99"/>
          </a:solidFill>
          <a:ln w="9525" algn="ctr">
            <a:solidFill>
              <a:schemeClr val="tx1"/>
            </a:solidFill>
            <a:miter lim="800000"/>
            <a:headEnd/>
            <a:tailEnd/>
          </a:ln>
        </p:spPr>
        <p:txBody>
          <a:bodyPr wrap="square">
            <a:spAutoFit/>
          </a:bodyPr>
          <a:lstStyle/>
          <a:p>
            <a:pPr algn="just" rtl="1">
              <a:spcBef>
                <a:spcPct val="50000"/>
              </a:spcBef>
            </a:pPr>
            <a:r>
              <a:rPr lang="fa-IR" sz="5400" dirty="0"/>
              <a:t>بیمارستانها در مورد مدیریت امور بیماران ، بویژه ارائه مراقبت ، نتایج مراقبت ، عملکردهای لازم برای ایجاد هماهنگی و تلفیق خدمات با یکدیگر به اطلاعات نیاز دارند</a:t>
            </a:r>
            <a:r>
              <a:rPr lang="fa-IR" sz="4400" dirty="0"/>
              <a:t> </a:t>
            </a:r>
            <a:endParaRPr lang="en-US" sz="4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684213" y="549275"/>
            <a:ext cx="7920037" cy="5588000"/>
          </a:xfrm>
          <a:prstGeom prst="rect">
            <a:avLst/>
          </a:prstGeom>
          <a:solidFill>
            <a:srgbClr val="FFCC99"/>
          </a:solidFill>
          <a:ln w="9525" algn="ctr">
            <a:solidFill>
              <a:schemeClr val="tx1"/>
            </a:solidFill>
            <a:miter lim="800000"/>
            <a:headEnd/>
            <a:tailEnd/>
          </a:ln>
        </p:spPr>
        <p:txBody>
          <a:bodyPr>
            <a:spAutoFit/>
          </a:bodyPr>
          <a:lstStyle/>
          <a:p>
            <a:pPr algn="just" rtl="1">
              <a:spcBef>
                <a:spcPct val="50000"/>
              </a:spcBef>
            </a:pPr>
            <a:r>
              <a:rPr lang="fa-IR" sz="6000" dirty="0"/>
              <a:t>مدیران ارشد بیمارستانی جهت اداره و مدیریت سازمان خود به اطلاعات صحیح ، دقیق و روزآمد در زمینه منابع انسانی ، منابع مالی و منابع مادی نیاز دارند</a:t>
            </a:r>
            <a:endParaRPr lang="en-US" sz="6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468313" y="549275"/>
            <a:ext cx="8135937" cy="4806950"/>
          </a:xfrm>
          <a:prstGeom prst="rect">
            <a:avLst/>
          </a:prstGeom>
          <a:solidFill>
            <a:srgbClr val="FFCC99"/>
          </a:solidFill>
          <a:ln w="9525" algn="ctr">
            <a:solidFill>
              <a:schemeClr val="tx1"/>
            </a:solidFill>
            <a:miter lim="800000"/>
            <a:headEnd/>
            <a:tailEnd/>
          </a:ln>
        </p:spPr>
        <p:txBody>
          <a:bodyPr>
            <a:spAutoFit/>
          </a:bodyPr>
          <a:lstStyle/>
          <a:p>
            <a:pPr algn="just" rtl="1">
              <a:spcBef>
                <a:spcPct val="50000"/>
              </a:spcBef>
            </a:pPr>
            <a:r>
              <a:rPr lang="fa-IR" sz="5400" dirty="0"/>
              <a:t>بنابراین برای برآورده ساختن نیاز مدیران در این زمینه باید  :</a:t>
            </a:r>
          </a:p>
          <a:p>
            <a:pPr algn="just" rtl="1">
              <a:spcBef>
                <a:spcPct val="50000"/>
              </a:spcBef>
            </a:pPr>
            <a:r>
              <a:rPr lang="fa-IR" sz="5400" dirty="0"/>
              <a:t>1- نیازهای  اطلاعاتی تعیین و مشخص شوند</a:t>
            </a:r>
          </a:p>
          <a:p>
            <a:pPr>
              <a:spcBef>
                <a:spcPct val="50000"/>
              </a:spcBef>
            </a:pPr>
            <a:endParaRPr lang="en-US" sz="4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468313" y="981075"/>
            <a:ext cx="8280400" cy="4213225"/>
          </a:xfrm>
          <a:prstGeom prst="rect">
            <a:avLst/>
          </a:prstGeom>
          <a:solidFill>
            <a:srgbClr val="FFCC99"/>
          </a:solidFill>
          <a:ln w="9525" algn="ctr">
            <a:solidFill>
              <a:schemeClr val="tx1"/>
            </a:solidFill>
            <a:miter lim="800000"/>
            <a:headEnd/>
            <a:tailEnd/>
          </a:ln>
        </p:spPr>
        <p:txBody>
          <a:bodyPr>
            <a:spAutoFit/>
          </a:bodyPr>
          <a:lstStyle/>
          <a:p>
            <a:pPr algn="r" rtl="1"/>
            <a:r>
              <a:rPr lang="fa-IR" sz="5400" dirty="0"/>
              <a:t>2-سازمان دارای یک ساختار نظام مدیریت اطلاعاتی باشد ، </a:t>
            </a:r>
          </a:p>
          <a:p>
            <a:pPr algn="r" rtl="1"/>
            <a:r>
              <a:rPr lang="fa-IR" sz="5400" dirty="0"/>
              <a:t>3-نوع داده ها و منابع تولید داده ها و چگونگی تحصیل و گردآوری آنها مشخص شوند</a:t>
            </a:r>
            <a:endParaRPr lang="en-US" sz="5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250825" y="765175"/>
            <a:ext cx="8642350" cy="4456113"/>
          </a:xfrm>
          <a:prstGeom prst="rect">
            <a:avLst/>
          </a:prstGeom>
          <a:solidFill>
            <a:srgbClr val="FFCC99"/>
          </a:solidFill>
          <a:ln w="9525" algn="ctr">
            <a:solidFill>
              <a:schemeClr val="tx1"/>
            </a:solidFill>
            <a:miter lim="800000"/>
            <a:headEnd/>
            <a:tailEnd/>
          </a:ln>
        </p:spPr>
        <p:txBody>
          <a:bodyPr>
            <a:spAutoFit/>
          </a:bodyPr>
          <a:lstStyle/>
          <a:p>
            <a:pPr algn="just" rtl="1">
              <a:spcBef>
                <a:spcPct val="50000"/>
              </a:spcBef>
            </a:pPr>
            <a:r>
              <a:rPr lang="fa-IR" sz="4400" dirty="0"/>
              <a:t>4-روش های پردازش داده ها و تبدیل آنها به اطلاعات مشخص شود</a:t>
            </a:r>
          </a:p>
          <a:p>
            <a:pPr algn="just" rtl="1">
              <a:spcBef>
                <a:spcPct val="50000"/>
              </a:spcBef>
            </a:pPr>
            <a:r>
              <a:rPr lang="fa-IR" sz="4400" dirty="0"/>
              <a:t>5-نحوه انتقال گزارشات تعیین شود ، تا در نهایت بتوان با تلفیق اطلاعات و استفاده از آنها مدیران نتایج عملکرد سازمان خود را مورد ارزیابی و پایش قرار دهند     </a:t>
            </a:r>
            <a:endParaRPr lang="en-US" sz="4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0"/>
            <a:ext cx="8229600" cy="4043378"/>
          </a:xfrm>
        </p:spPr>
        <p:txBody>
          <a:bodyPr>
            <a:noAutofit/>
          </a:bodyPr>
          <a:lstStyle/>
          <a:p>
            <a:pPr algn="ctr">
              <a:buNone/>
            </a:pPr>
            <a:r>
              <a:rPr lang="fa-IR" sz="6000" dirty="0" smtClean="0">
                <a:cs typeface="B Titr" pitchFamily="2" charset="-78"/>
              </a:rPr>
              <a:t>شاخص های بیمارستانی</a:t>
            </a:r>
          </a:p>
          <a:p>
            <a:pPr algn="ctr">
              <a:buNone/>
            </a:pPr>
            <a:r>
              <a:rPr lang="fa-IR" sz="6000" dirty="0" smtClean="0">
                <a:cs typeface="B Titr" pitchFamily="2" charset="-78"/>
              </a:rPr>
              <a:t> </a:t>
            </a:r>
            <a:r>
              <a:rPr lang="fa-IR" sz="6000" dirty="0" smtClean="0">
                <a:cs typeface="B Titr" pitchFamily="2" charset="-78"/>
              </a:rPr>
              <a:t>و کاربرد </a:t>
            </a:r>
            <a:r>
              <a:rPr lang="fa-IR" sz="6000" dirty="0" smtClean="0">
                <a:cs typeface="B Titr" pitchFamily="2" charset="-78"/>
              </a:rPr>
              <a:t>آنها</a:t>
            </a:r>
          </a:p>
          <a:p>
            <a:pPr algn="ctr">
              <a:buNone/>
            </a:pPr>
            <a:endParaRPr lang="fa-IR" sz="6000" dirty="0">
              <a:cs typeface="B Titr" pitchFamily="2" charset="-78"/>
            </a:endParaRPr>
          </a:p>
          <a:p>
            <a:pPr algn="ctr">
              <a:buNone/>
            </a:pPr>
            <a:r>
              <a:rPr lang="fa-IR" sz="2800" dirty="0" smtClean="0">
                <a:solidFill>
                  <a:schemeClr val="accent5">
                    <a:lumMod val="75000"/>
                  </a:schemeClr>
                </a:solidFill>
                <a:effectLst>
                  <a:outerShdw blurRad="38100" dist="38100" dir="2700000" algn="tl">
                    <a:srgbClr val="000000">
                      <a:alpha val="43137"/>
                    </a:srgbClr>
                  </a:outerShdw>
                </a:effectLst>
                <a:cs typeface="B Titr" pitchFamily="2" charset="-78"/>
              </a:rPr>
              <a:t>علیرضا </a:t>
            </a:r>
            <a:r>
              <a:rPr lang="fa-IR" sz="2800" dirty="0" err="1" smtClean="0">
                <a:solidFill>
                  <a:schemeClr val="accent5">
                    <a:lumMod val="75000"/>
                  </a:schemeClr>
                </a:solidFill>
                <a:effectLst>
                  <a:outerShdw blurRad="38100" dist="38100" dir="2700000" algn="tl">
                    <a:srgbClr val="000000">
                      <a:alpha val="43137"/>
                    </a:srgbClr>
                  </a:outerShdw>
                </a:effectLst>
                <a:cs typeface="B Titr" pitchFamily="2" charset="-78"/>
              </a:rPr>
              <a:t>واحدپور</a:t>
            </a:r>
            <a:endParaRPr lang="fa-IR" sz="2800" dirty="0" smtClean="0">
              <a:solidFill>
                <a:schemeClr val="accent5">
                  <a:lumMod val="75000"/>
                </a:schemeClr>
              </a:solidFill>
              <a:effectLst>
                <a:outerShdw blurRad="38100" dist="38100" dir="2700000" algn="tl">
                  <a:srgbClr val="000000">
                    <a:alpha val="43137"/>
                  </a:srgbClr>
                </a:outerShdw>
              </a:effectLst>
              <a:cs typeface="B Titr" pitchFamily="2" charset="-78"/>
            </a:endParaRPr>
          </a:p>
          <a:p>
            <a:pPr algn="ctr">
              <a:buNone/>
            </a:pPr>
            <a:r>
              <a:rPr lang="fa-IR" sz="2800" dirty="0" smtClean="0">
                <a:solidFill>
                  <a:schemeClr val="accent5">
                    <a:lumMod val="75000"/>
                  </a:schemeClr>
                </a:solidFill>
                <a:effectLst>
                  <a:outerShdw blurRad="38100" dist="38100" dir="2700000" algn="tl">
                    <a:srgbClr val="000000">
                      <a:alpha val="43137"/>
                    </a:srgbClr>
                  </a:outerShdw>
                </a:effectLst>
                <a:cs typeface="B Titr" pitchFamily="2" charset="-78"/>
              </a:rPr>
              <a:t>تابستان 94</a:t>
            </a:r>
            <a:endParaRPr lang="en-US" sz="2800" dirty="0">
              <a:solidFill>
                <a:schemeClr val="accent5">
                  <a:lumMod val="7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4"/>
          <p:cNvSpPr txBox="1">
            <a:spLocks noChangeArrowheads="1"/>
          </p:cNvSpPr>
          <p:nvPr/>
        </p:nvSpPr>
        <p:spPr bwMode="auto">
          <a:xfrm>
            <a:off x="1979613" y="765175"/>
            <a:ext cx="6192837" cy="762000"/>
          </a:xfrm>
          <a:prstGeom prst="rect">
            <a:avLst/>
          </a:prstGeom>
          <a:noFill/>
          <a:ln w="9525" algn="ctr">
            <a:noFill/>
            <a:miter lim="800000"/>
            <a:headEnd/>
            <a:tailEnd/>
          </a:ln>
        </p:spPr>
        <p:txBody>
          <a:bodyPr>
            <a:spAutoFit/>
          </a:bodyPr>
          <a:lstStyle/>
          <a:p>
            <a:pPr>
              <a:spcBef>
                <a:spcPct val="50000"/>
              </a:spcBef>
            </a:pPr>
            <a:endParaRPr lang="fa-IR" sz="4400"/>
          </a:p>
        </p:txBody>
      </p:sp>
      <p:sp>
        <p:nvSpPr>
          <p:cNvPr id="11267" name="Text Box 6"/>
          <p:cNvSpPr txBox="1">
            <a:spLocks noChangeArrowheads="1"/>
          </p:cNvSpPr>
          <p:nvPr/>
        </p:nvSpPr>
        <p:spPr bwMode="auto">
          <a:xfrm>
            <a:off x="179388" y="333375"/>
            <a:ext cx="8713787" cy="5795963"/>
          </a:xfrm>
          <a:prstGeom prst="rect">
            <a:avLst/>
          </a:prstGeom>
          <a:solidFill>
            <a:srgbClr val="FFCC99"/>
          </a:solidFill>
          <a:ln w="9525" algn="ctr">
            <a:solidFill>
              <a:schemeClr val="tx1"/>
            </a:solidFill>
            <a:miter lim="800000"/>
            <a:headEnd/>
            <a:tailEnd/>
          </a:ln>
        </p:spPr>
        <p:txBody>
          <a:bodyPr>
            <a:spAutoFit/>
          </a:bodyPr>
          <a:lstStyle/>
          <a:p>
            <a:pPr algn="ctr">
              <a:spcBef>
                <a:spcPct val="50000"/>
              </a:spcBef>
            </a:pPr>
            <a:r>
              <a:rPr lang="fa-IR" sz="4400" dirty="0">
                <a:cs typeface="B Titr" pitchFamily="2" charset="-78"/>
              </a:rPr>
              <a:t>ابعاد بررسی عملکرد</a:t>
            </a:r>
          </a:p>
          <a:p>
            <a:pPr algn="r" rtl="1">
              <a:spcBef>
                <a:spcPct val="50000"/>
              </a:spcBef>
            </a:pPr>
            <a:r>
              <a:rPr lang="fa-IR" sz="4400" dirty="0"/>
              <a:t>الف –انجام کار درست </a:t>
            </a:r>
          </a:p>
          <a:p>
            <a:pPr algn="r" rtl="1">
              <a:spcBef>
                <a:spcPct val="50000"/>
              </a:spcBef>
            </a:pPr>
            <a:r>
              <a:rPr lang="fa-IR" sz="4400" dirty="0"/>
              <a:t>1-مفید و موثر بودن : روش اجرایی یا درمانی بر حسب شرایط بیمار </a:t>
            </a:r>
          </a:p>
          <a:p>
            <a:pPr algn="r" rtl="1">
              <a:spcBef>
                <a:spcPct val="50000"/>
              </a:spcBef>
            </a:pPr>
            <a:r>
              <a:rPr lang="fa-IR" sz="4400" dirty="0"/>
              <a:t>2-مناسبت و شایستگی : مربوط به آزمایشی خاص یا خدمتی که نیازهای بیمار را تحقق بخشد </a:t>
            </a:r>
            <a:endParaRPr lang="en-US" sz="4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250825" y="908050"/>
            <a:ext cx="8569325" cy="1766888"/>
          </a:xfrm>
          <a:prstGeom prst="rect">
            <a:avLst/>
          </a:prstGeom>
          <a:noFill/>
          <a:ln w="9525" algn="ctr">
            <a:noFill/>
            <a:miter lim="800000"/>
            <a:headEnd/>
            <a:tailEnd/>
          </a:ln>
        </p:spPr>
        <p:txBody>
          <a:bodyPr>
            <a:spAutoFit/>
          </a:bodyPr>
          <a:lstStyle/>
          <a:p>
            <a:pPr>
              <a:spcBef>
                <a:spcPct val="50000"/>
              </a:spcBef>
            </a:pPr>
            <a:endParaRPr lang="fa-IR" sz="4400"/>
          </a:p>
          <a:p>
            <a:pPr>
              <a:spcBef>
                <a:spcPct val="50000"/>
              </a:spcBef>
            </a:pPr>
            <a:endParaRPr lang="en-US" sz="4400" dirty="0"/>
          </a:p>
        </p:txBody>
      </p:sp>
      <p:sp>
        <p:nvSpPr>
          <p:cNvPr id="12291" name="Rectangle 5"/>
          <p:cNvSpPr>
            <a:spLocks noGrp="1" noChangeArrowheads="1"/>
          </p:cNvSpPr>
          <p:nvPr>
            <p:ph type="title"/>
          </p:nvPr>
        </p:nvSpPr>
        <p:spPr>
          <a:solidFill>
            <a:srgbClr val="FFCC99"/>
          </a:solidFill>
          <a:ln>
            <a:solidFill>
              <a:schemeClr val="tx1"/>
            </a:solidFill>
          </a:ln>
        </p:spPr>
        <p:txBody>
          <a:bodyPr>
            <a:normAutofit fontScale="90000"/>
          </a:bodyPr>
          <a:lstStyle/>
          <a:p>
            <a:pPr eaLnBrk="1" hangingPunct="1"/>
            <a:r>
              <a:rPr lang="fa-IR" sz="4000" b="1" dirty="0" smtClean="0"/>
              <a:t/>
            </a:r>
            <a:br>
              <a:rPr lang="fa-IR" sz="4000" b="1" dirty="0" smtClean="0"/>
            </a:br>
            <a:r>
              <a:rPr lang="fa-IR" sz="4000" b="1" dirty="0" smtClean="0">
                <a:solidFill>
                  <a:srgbClr val="0070C0"/>
                </a:solidFill>
                <a:cs typeface="B Titr" pitchFamily="2" charset="-78"/>
              </a:rPr>
              <a:t>ب – کارهای درست را بهتر انجام دادن</a:t>
            </a:r>
            <a:endParaRPr lang="en-US" sz="4000" b="1" dirty="0" smtClean="0">
              <a:solidFill>
                <a:srgbClr val="0070C0"/>
              </a:solidFill>
              <a:cs typeface="B Titr" pitchFamily="2" charset="-78"/>
            </a:endParaRPr>
          </a:p>
        </p:txBody>
      </p:sp>
      <p:sp>
        <p:nvSpPr>
          <p:cNvPr id="12292" name="Rectangle 6"/>
          <p:cNvSpPr>
            <a:spLocks noGrp="1" noChangeArrowheads="1"/>
          </p:cNvSpPr>
          <p:nvPr>
            <p:ph type="body" sz="half" idx="1"/>
          </p:nvPr>
        </p:nvSpPr>
        <p:spPr>
          <a:solidFill>
            <a:srgbClr val="FFCC99"/>
          </a:solidFill>
          <a:ln>
            <a:solidFill>
              <a:schemeClr val="tx1"/>
            </a:solidFill>
          </a:ln>
        </p:spPr>
        <p:txBody>
          <a:bodyPr/>
          <a:lstStyle/>
          <a:p>
            <a:pPr algn="r" eaLnBrk="1" hangingPunct="1">
              <a:buFontTx/>
              <a:buNone/>
            </a:pPr>
            <a:r>
              <a:rPr lang="fa-IR" sz="5400" b="1" smtClean="0"/>
              <a:t>5-ایمنی </a:t>
            </a:r>
          </a:p>
          <a:p>
            <a:pPr algn="r" eaLnBrk="1" hangingPunct="1">
              <a:buFontTx/>
              <a:buNone/>
            </a:pPr>
            <a:r>
              <a:rPr lang="fa-IR" sz="5400" b="1" smtClean="0"/>
              <a:t>6-کارایی </a:t>
            </a:r>
          </a:p>
          <a:p>
            <a:pPr algn="r" eaLnBrk="1" hangingPunct="1">
              <a:buFontTx/>
              <a:buNone/>
            </a:pPr>
            <a:r>
              <a:rPr lang="fa-IR" sz="5400" b="1" smtClean="0"/>
              <a:t>7-احترام و توجه</a:t>
            </a:r>
            <a:endParaRPr lang="en-US" sz="5400" b="1" dirty="0" smtClean="0"/>
          </a:p>
        </p:txBody>
      </p:sp>
      <p:sp>
        <p:nvSpPr>
          <p:cNvPr id="12293" name="Rectangle 7"/>
          <p:cNvSpPr>
            <a:spLocks noGrp="1" noChangeArrowheads="1"/>
          </p:cNvSpPr>
          <p:nvPr>
            <p:ph type="body" sz="half" idx="2"/>
          </p:nvPr>
        </p:nvSpPr>
        <p:spPr>
          <a:solidFill>
            <a:srgbClr val="FFCC99"/>
          </a:solidFill>
          <a:ln>
            <a:solidFill>
              <a:schemeClr val="tx1"/>
            </a:solidFill>
          </a:ln>
        </p:spPr>
        <p:txBody>
          <a:bodyPr/>
          <a:lstStyle/>
          <a:p>
            <a:pPr algn="r" eaLnBrk="1" hangingPunct="1">
              <a:buFontTx/>
              <a:buNone/>
            </a:pPr>
            <a:r>
              <a:rPr lang="fa-IR" sz="5400" b="1" smtClean="0"/>
              <a:t>1-فراهم بودن </a:t>
            </a:r>
          </a:p>
          <a:p>
            <a:pPr algn="r" eaLnBrk="1" hangingPunct="1">
              <a:buFontTx/>
              <a:buNone/>
            </a:pPr>
            <a:r>
              <a:rPr lang="fa-IR" sz="5400" b="1" smtClean="0"/>
              <a:t>2-بهنگام بودن</a:t>
            </a:r>
          </a:p>
          <a:p>
            <a:pPr algn="r" eaLnBrk="1" hangingPunct="1">
              <a:buFontTx/>
              <a:buNone/>
            </a:pPr>
            <a:r>
              <a:rPr lang="fa-IR" sz="5400" b="1" smtClean="0"/>
              <a:t>3-اثربخشی</a:t>
            </a:r>
          </a:p>
          <a:p>
            <a:pPr algn="r" eaLnBrk="1" hangingPunct="1">
              <a:buFontTx/>
              <a:buNone/>
            </a:pPr>
            <a:r>
              <a:rPr lang="fa-IR" sz="5400" b="1" smtClean="0"/>
              <a:t>4-مداومت</a:t>
            </a:r>
            <a:endParaRPr lang="en-US" sz="5400" b="1"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395288" y="765175"/>
            <a:ext cx="8353425" cy="5035550"/>
          </a:xfrm>
          <a:prstGeom prst="rect">
            <a:avLst/>
          </a:prstGeom>
          <a:solidFill>
            <a:srgbClr val="FFCC99"/>
          </a:solidFill>
          <a:ln w="9525" algn="ctr">
            <a:solidFill>
              <a:srgbClr val="000000"/>
            </a:solidFill>
            <a:miter lim="800000"/>
            <a:headEnd/>
            <a:tailEnd/>
          </a:ln>
        </p:spPr>
        <p:txBody>
          <a:bodyPr>
            <a:spAutoFit/>
          </a:bodyPr>
          <a:lstStyle/>
          <a:p>
            <a:pPr algn="just" rtl="1">
              <a:spcBef>
                <a:spcPct val="50000"/>
              </a:spcBef>
            </a:pPr>
            <a:r>
              <a:rPr lang="fa-IR" sz="5400" dirty="0"/>
              <a:t>وجود آمار و اطلاعات صحیح در هر سازمان نقش عمده ای در تجزیه و تحلیل عملکرد آن سازمان ایفاء نموده و کمک موثری در ارزیابی فعالیتها و برنامه ریزی برای آینده می نماید</a:t>
            </a:r>
            <a:endParaRPr lang="en-US" sz="4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250825" y="260350"/>
            <a:ext cx="8569325" cy="6140450"/>
          </a:xfrm>
          <a:prstGeom prst="rect">
            <a:avLst/>
          </a:prstGeom>
          <a:solidFill>
            <a:srgbClr val="FFCC99"/>
          </a:solidFill>
          <a:ln w="9525" algn="ctr">
            <a:solidFill>
              <a:srgbClr val="000000"/>
            </a:solidFill>
            <a:miter lim="800000"/>
            <a:headEnd/>
            <a:tailEnd/>
          </a:ln>
        </p:spPr>
        <p:txBody>
          <a:bodyPr>
            <a:spAutoFit/>
          </a:bodyPr>
          <a:lstStyle/>
          <a:p>
            <a:pPr>
              <a:spcBef>
                <a:spcPct val="50000"/>
              </a:spcBef>
            </a:pPr>
            <a:r>
              <a:rPr lang="fa-IR" sz="6600"/>
              <a:t>نظر به اینکه عملکرد سازمان های بهداشتی درمانی ، مستقیما به حیات انسانها بستگی دارد ، وجود آمار و اطلاعات از ارزش زیادی برخوردار است</a:t>
            </a:r>
            <a:r>
              <a:rPr lang="fa-IR" sz="4400"/>
              <a:t> </a:t>
            </a:r>
            <a:endParaRPr lang="en-US" sz="4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395288" y="333374"/>
            <a:ext cx="8424862" cy="5262979"/>
          </a:xfrm>
          <a:prstGeom prst="rect">
            <a:avLst/>
          </a:prstGeom>
          <a:solidFill>
            <a:srgbClr val="FFCC99"/>
          </a:solidFill>
          <a:ln w="9525" algn="ctr">
            <a:solidFill>
              <a:srgbClr val="000000"/>
            </a:solidFill>
            <a:miter lim="800000"/>
            <a:headEnd/>
            <a:tailEnd/>
          </a:ln>
        </p:spPr>
        <p:txBody>
          <a:bodyPr wrap="square">
            <a:spAutoFit/>
          </a:bodyPr>
          <a:lstStyle/>
          <a:p>
            <a:pPr algn="just" rtl="1">
              <a:spcBef>
                <a:spcPct val="50000"/>
              </a:spcBef>
            </a:pPr>
            <a:r>
              <a:rPr lang="fa-IR" sz="4800" b="1" dirty="0">
                <a:cs typeface="B Lotus" pitchFamily="2" charset="-78"/>
              </a:rPr>
              <a:t>با توجه به اینکه بیمارستان یک واحد کاملا تخصصی است تهیه آمار بر حسب نوع فعالیتهای تخصصی ، از دیدگاه مدیریت و نظارت بر کمیت و کیفیت خدمات ارائه شده و برنامه ریزی و کنترل فعالیتهای مختلف که در بخش های گوناگون انجام می شود ، اهمیت فراوان دارد</a:t>
            </a:r>
            <a:endParaRPr lang="en-US" sz="4800" b="1" dirty="0">
              <a:cs typeface="B Lotus"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4638"/>
            <a:ext cx="8218488" cy="1498600"/>
          </a:xfrm>
          <a:solidFill>
            <a:srgbClr val="FFCC99"/>
          </a:solidFill>
          <a:ln>
            <a:solidFill>
              <a:srgbClr val="000000"/>
            </a:solidFill>
          </a:ln>
        </p:spPr>
        <p:txBody>
          <a:bodyPr>
            <a:normAutofit fontScale="90000"/>
          </a:bodyPr>
          <a:lstStyle/>
          <a:p>
            <a:pPr eaLnBrk="1" hangingPunct="1"/>
            <a:r>
              <a:rPr lang="fa-IR" sz="9600" b="1" dirty="0" smtClean="0">
                <a:solidFill>
                  <a:srgbClr val="0070C0"/>
                </a:solidFill>
                <a:cs typeface="B Titr" pitchFamily="2" charset="-78"/>
              </a:rPr>
              <a:t>آمار بیمارستانی</a:t>
            </a:r>
            <a:r>
              <a:rPr lang="fa-IR" sz="9600" dirty="0" smtClean="0">
                <a:solidFill>
                  <a:srgbClr val="0070C0"/>
                </a:solidFill>
                <a:cs typeface="B Titr" pitchFamily="2" charset="-78"/>
              </a:rPr>
              <a:t> </a:t>
            </a:r>
            <a:endParaRPr lang="en-US" sz="9600" dirty="0" smtClean="0">
              <a:solidFill>
                <a:srgbClr val="0070C0"/>
              </a:solidFill>
              <a:cs typeface="B Titr" pitchFamily="2" charset="-78"/>
            </a:endParaRPr>
          </a:p>
        </p:txBody>
      </p:sp>
      <p:sp>
        <p:nvSpPr>
          <p:cNvPr id="16387" name="Rectangle 4"/>
          <p:cNvSpPr>
            <a:spLocks noGrp="1" noChangeArrowheads="1"/>
          </p:cNvSpPr>
          <p:nvPr>
            <p:ph idx="1"/>
          </p:nvPr>
        </p:nvSpPr>
        <p:spPr>
          <a:xfrm>
            <a:off x="250825" y="1989138"/>
            <a:ext cx="8642350" cy="4608512"/>
          </a:xfrm>
        </p:spPr>
        <p:txBody>
          <a:bodyPr/>
          <a:lstStyle/>
          <a:p>
            <a:pPr eaLnBrk="1" hangingPunct="1"/>
            <a:endParaRPr lang="fa-IR" smtClean="0"/>
          </a:p>
        </p:txBody>
      </p:sp>
      <p:sp>
        <p:nvSpPr>
          <p:cNvPr id="16388" name="Rectangle 3"/>
          <p:cNvSpPr>
            <a:spLocks noGrp="1" noChangeArrowheads="1"/>
          </p:cNvSpPr>
          <p:nvPr>
            <p:ph type="subTitle" idx="4294967295"/>
          </p:nvPr>
        </p:nvSpPr>
        <p:spPr>
          <a:xfrm>
            <a:off x="323850" y="2000250"/>
            <a:ext cx="8496300" cy="4597400"/>
          </a:xfrm>
          <a:solidFill>
            <a:srgbClr val="FFCC99"/>
          </a:solidFill>
          <a:ln>
            <a:solidFill>
              <a:srgbClr val="000000"/>
            </a:solidFill>
          </a:ln>
        </p:spPr>
        <p:txBody>
          <a:bodyPr/>
          <a:lstStyle/>
          <a:p>
            <a:pPr marL="0" indent="0" algn="r" rtl="1" eaLnBrk="1" hangingPunct="1">
              <a:lnSpc>
                <a:spcPct val="80000"/>
              </a:lnSpc>
              <a:buFont typeface="Wingdings" pitchFamily="2" charset="2"/>
              <a:buChar char="ç"/>
            </a:pPr>
            <a:r>
              <a:rPr lang="fa-IR" sz="1800" smtClean="0"/>
              <a:t> </a:t>
            </a:r>
            <a:r>
              <a:rPr lang="fa-IR" sz="4000" b="1" smtClean="0"/>
              <a:t>شاخص های میزان بهره برداری از منابع بیمارستانی </a:t>
            </a:r>
          </a:p>
          <a:p>
            <a:pPr marL="0" indent="0" algn="r" rtl="1" eaLnBrk="1" hangingPunct="1">
              <a:lnSpc>
                <a:spcPct val="80000"/>
              </a:lnSpc>
              <a:buFont typeface="Wingdings" pitchFamily="2" charset="2"/>
              <a:buChar char="ç"/>
            </a:pPr>
            <a:r>
              <a:rPr lang="fa-IR" sz="4000" b="1" smtClean="0"/>
              <a:t>شاخص های  ارزیابی کیفیت مراقبت </a:t>
            </a:r>
          </a:p>
          <a:p>
            <a:pPr marL="0" indent="0" algn="r" rtl="1" eaLnBrk="1" hangingPunct="1">
              <a:lnSpc>
                <a:spcPct val="80000"/>
              </a:lnSpc>
              <a:buFont typeface="Wingdings" pitchFamily="2" charset="2"/>
              <a:buChar char="ç"/>
            </a:pPr>
            <a:r>
              <a:rPr lang="fa-IR" sz="4000" b="1" smtClean="0"/>
              <a:t>شاخص های اداری مالی </a:t>
            </a:r>
          </a:p>
          <a:p>
            <a:pPr marL="0" indent="0" algn="r" rtl="1" eaLnBrk="1" hangingPunct="1">
              <a:lnSpc>
                <a:spcPct val="80000"/>
              </a:lnSpc>
              <a:buFont typeface="Wingdings" pitchFamily="2" charset="2"/>
              <a:buChar char="ç"/>
            </a:pPr>
            <a:r>
              <a:rPr lang="fa-IR" sz="4000" b="1" smtClean="0"/>
              <a:t>شاخص های جمعیتی بیماران </a:t>
            </a:r>
          </a:p>
          <a:p>
            <a:pPr marL="0" indent="0" algn="r" rtl="1" eaLnBrk="1" hangingPunct="1">
              <a:lnSpc>
                <a:spcPct val="80000"/>
              </a:lnSpc>
              <a:buFont typeface="Wingdings" pitchFamily="2" charset="2"/>
              <a:buChar char="ç"/>
            </a:pPr>
            <a:r>
              <a:rPr lang="fa-IR" sz="4000" b="1" smtClean="0"/>
              <a:t>شاخص های بیماران مراجعه کننده </a:t>
            </a:r>
          </a:p>
          <a:p>
            <a:pPr marL="0" indent="0" algn="r" rtl="1" eaLnBrk="1" hangingPunct="1">
              <a:lnSpc>
                <a:spcPct val="80000"/>
              </a:lnSpc>
              <a:buFont typeface="Wingdings" pitchFamily="2" charset="2"/>
              <a:buChar char="ç"/>
            </a:pPr>
            <a:r>
              <a:rPr lang="fa-IR" sz="4000" b="1" smtClean="0"/>
              <a:t>سایر شاخص ها </a:t>
            </a:r>
          </a:p>
          <a:p>
            <a:pPr marL="0" indent="0" algn="r" rtl="1" eaLnBrk="1" hangingPunct="1">
              <a:lnSpc>
                <a:spcPct val="80000"/>
              </a:lnSpc>
              <a:buFont typeface="Wingdings" pitchFamily="2" charset="2"/>
              <a:buChar char="ç"/>
            </a:pPr>
            <a:endParaRPr lang="en-US" sz="4000" b="1"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4"/>
          <p:cNvSpPr txBox="1">
            <a:spLocks noChangeArrowheads="1"/>
          </p:cNvSpPr>
          <p:nvPr/>
        </p:nvSpPr>
        <p:spPr bwMode="auto">
          <a:xfrm>
            <a:off x="395288" y="333375"/>
            <a:ext cx="8424862" cy="6140450"/>
          </a:xfrm>
          <a:prstGeom prst="rect">
            <a:avLst/>
          </a:prstGeom>
          <a:solidFill>
            <a:srgbClr val="FFCC99"/>
          </a:solidFill>
          <a:ln w="9525" algn="ctr">
            <a:solidFill>
              <a:srgbClr val="000000"/>
            </a:solidFill>
            <a:miter lim="800000"/>
            <a:headEnd/>
            <a:tailEnd/>
          </a:ln>
        </p:spPr>
        <p:txBody>
          <a:bodyPr>
            <a:spAutoFit/>
          </a:bodyPr>
          <a:lstStyle/>
          <a:p>
            <a:pPr algn="just" rtl="1">
              <a:spcBef>
                <a:spcPct val="50000"/>
              </a:spcBef>
            </a:pPr>
            <a:r>
              <a:rPr lang="fa-IR" sz="6600" dirty="0"/>
              <a:t>آمار بیمارستانی عبارت است از انعکاس کلیه فعالیتهای بیمارستان چه در مورد بیماران سرپایی و چه در مورد بیماران بستری و اورژانس</a:t>
            </a:r>
            <a:endParaRPr lang="en-US" sz="6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250825" y="836613"/>
            <a:ext cx="8497888" cy="4127500"/>
          </a:xfrm>
          <a:prstGeom prst="rect">
            <a:avLst/>
          </a:prstGeom>
          <a:solidFill>
            <a:srgbClr val="FFCC99"/>
          </a:solidFill>
          <a:ln w="9525" algn="ctr">
            <a:solidFill>
              <a:srgbClr val="000000"/>
            </a:solidFill>
            <a:miter lim="800000"/>
            <a:headEnd/>
            <a:tailEnd/>
          </a:ln>
        </p:spPr>
        <p:txBody>
          <a:bodyPr>
            <a:spAutoFit/>
          </a:bodyPr>
          <a:lstStyle/>
          <a:p>
            <a:pPr algn="just" rtl="1">
              <a:spcBef>
                <a:spcPct val="50000"/>
              </a:spcBef>
            </a:pPr>
            <a:r>
              <a:rPr lang="fa-IR" sz="6600" dirty="0"/>
              <a:t>آمار مذکور ابتدا جمع آوری شده و سپس طبقه بندی می گردد و بعد تجزیه و تحلیل می شود</a:t>
            </a:r>
            <a:endParaRPr lang="en-US" sz="4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itchFamily="2" charset="-78"/>
              </a:rPr>
              <a:t>شاخص های اندازه گیری عملکرد</a:t>
            </a:r>
            <a:endParaRPr lang="en-US" dirty="0">
              <a:cs typeface="B Titr" pitchFamily="2" charset="-78"/>
            </a:endParaRPr>
          </a:p>
        </p:txBody>
      </p:sp>
      <p:sp>
        <p:nvSpPr>
          <p:cNvPr id="3" name="Content Placeholder 2"/>
          <p:cNvSpPr>
            <a:spLocks noGrp="1"/>
          </p:cNvSpPr>
          <p:nvPr>
            <p:ph idx="1"/>
          </p:nvPr>
        </p:nvSpPr>
        <p:spPr>
          <a:xfrm>
            <a:off x="228600" y="1600200"/>
            <a:ext cx="8686800" cy="4525963"/>
          </a:xfrm>
        </p:spPr>
        <p:txBody>
          <a:bodyPr>
            <a:normAutofit fontScale="92500"/>
          </a:bodyPr>
          <a:lstStyle/>
          <a:p>
            <a:pPr algn="r" rtl="1">
              <a:lnSpc>
                <a:spcPct val="200000"/>
              </a:lnSpc>
              <a:buNone/>
            </a:pPr>
            <a:r>
              <a:rPr lang="fa-IR" dirty="0"/>
              <a:t>شاخص های مربوط به مراقبتهای پرستاری</a:t>
            </a:r>
          </a:p>
          <a:p>
            <a:pPr algn="r" rtl="1">
              <a:lnSpc>
                <a:spcPct val="200000"/>
              </a:lnSpc>
              <a:buNone/>
            </a:pPr>
            <a:r>
              <a:rPr lang="fa-IR" dirty="0" smtClean="0"/>
              <a:t>شاخص </a:t>
            </a:r>
            <a:r>
              <a:rPr lang="fa-IR" dirty="0"/>
              <a:t>های مربوط به عملکرد خدمات پشتیبانی</a:t>
            </a:r>
          </a:p>
          <a:p>
            <a:pPr algn="r" rtl="1">
              <a:lnSpc>
                <a:spcPct val="200000"/>
              </a:lnSpc>
              <a:buNone/>
            </a:pPr>
            <a:r>
              <a:rPr lang="en-US" dirty="0"/>
              <a:t> </a:t>
            </a:r>
            <a:r>
              <a:rPr lang="fa-IR" dirty="0"/>
              <a:t>شاخص های مربوط به مراقبتهای درمانی</a:t>
            </a:r>
          </a:p>
          <a:p>
            <a:pPr algn="r" rtl="1">
              <a:lnSpc>
                <a:spcPct val="200000"/>
              </a:lnSpc>
              <a:buNone/>
            </a:pPr>
            <a:r>
              <a:rPr lang="en-US" dirty="0"/>
              <a:t> </a:t>
            </a:r>
            <a:r>
              <a:rPr lang="fa-IR" dirty="0" smtClean="0"/>
              <a:t>شاخص </a:t>
            </a:r>
            <a:r>
              <a:rPr lang="fa-IR" dirty="0"/>
              <a:t>های مربوط به رضایت بیمار و برنامه های ارتقای کیفیت</a:t>
            </a:r>
          </a:p>
          <a:p>
            <a:pPr algn="r">
              <a:buNone/>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cs typeface="B Titr" pitchFamily="2" charset="-78"/>
              </a:rPr>
              <a:t>شاخص های مربوط به مراقبتهای پرستاری</a:t>
            </a:r>
            <a:endParaRPr lang="en-US" dirty="0">
              <a:cs typeface="B Titr" pitchFamily="2" charset="-78"/>
            </a:endParaRPr>
          </a:p>
        </p:txBody>
      </p:sp>
      <p:sp>
        <p:nvSpPr>
          <p:cNvPr id="3" name="Content Placeholder 2"/>
          <p:cNvSpPr>
            <a:spLocks noGrp="1"/>
          </p:cNvSpPr>
          <p:nvPr>
            <p:ph idx="1"/>
          </p:nvPr>
        </p:nvSpPr>
        <p:spPr/>
        <p:txBody>
          <a:bodyPr/>
          <a:lstStyle/>
          <a:p>
            <a:pPr algn="r" rtl="1">
              <a:lnSpc>
                <a:spcPct val="300000"/>
              </a:lnSpc>
              <a:buNone/>
            </a:pPr>
            <a:r>
              <a:rPr lang="fa-IR" dirty="0"/>
              <a:t>شاخص های مربوط به عملکرد کادر گروه پرستاری</a:t>
            </a:r>
          </a:p>
          <a:p>
            <a:pPr algn="r" rtl="1">
              <a:lnSpc>
                <a:spcPct val="300000"/>
              </a:lnSpc>
              <a:buNone/>
            </a:pPr>
            <a:r>
              <a:rPr lang="fa-IR" dirty="0"/>
              <a:t>شاخص های مربوط به آموزش کارکنان بخش</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4638"/>
            <a:ext cx="8229600" cy="511156"/>
          </a:xfrm>
        </p:spPr>
        <p:txBody>
          <a:bodyPr>
            <a:normAutofit fontScale="90000"/>
          </a:bodyPr>
          <a:lstStyle/>
          <a:p>
            <a:pPr eaLnBrk="1" hangingPunct="1"/>
            <a:r>
              <a:rPr lang="fa-IR" sz="3200" dirty="0" smtClean="0">
                <a:cs typeface="B Titr" pitchFamily="2" charset="-78"/>
              </a:rPr>
              <a:t>شاخص های بیمارستانی و کاربرد آنها</a:t>
            </a:r>
            <a:endParaRPr lang="en-US" sz="3200" dirty="0" smtClean="0">
              <a:cs typeface="B Titr" pitchFamily="2" charset="-78"/>
            </a:endParaRPr>
          </a:p>
        </p:txBody>
      </p:sp>
      <p:sp>
        <p:nvSpPr>
          <p:cNvPr id="8195" name="Rectangle 3"/>
          <p:cNvSpPr>
            <a:spLocks noGrp="1" noChangeArrowheads="1"/>
          </p:cNvSpPr>
          <p:nvPr>
            <p:ph type="body" idx="1"/>
          </p:nvPr>
        </p:nvSpPr>
        <p:spPr>
          <a:xfrm>
            <a:off x="214282" y="1214422"/>
            <a:ext cx="8786874" cy="4911741"/>
          </a:xfrm>
        </p:spPr>
        <p:txBody>
          <a:bodyPr>
            <a:noAutofit/>
          </a:bodyPr>
          <a:lstStyle/>
          <a:p>
            <a:pPr algn="just" rtl="1" eaLnBrk="1" hangingPunct="1">
              <a:lnSpc>
                <a:spcPct val="80000"/>
              </a:lnSpc>
              <a:buFont typeface="Wingdings" pitchFamily="2" charset="2"/>
              <a:buNone/>
            </a:pPr>
            <a:r>
              <a:rPr lang="fa-IR" sz="3000" b="1" dirty="0" smtClean="0">
                <a:cs typeface="B Lotus" pitchFamily="2" charset="-78"/>
              </a:rPr>
              <a:t>شاخص ها نه تنها برای اندازه گیری متغیرهای موردنظر مانند سطح سلامت در یک جامعه مورد نیاز است بلکه برای مقایسه سطح سلامت در یک منطقه یا مناطق دیگر و یا یک کشور با کشورهای دیگر به کار می رود. </a:t>
            </a:r>
          </a:p>
          <a:p>
            <a:pPr algn="just" rtl="1" eaLnBrk="1" hangingPunct="1">
              <a:lnSpc>
                <a:spcPct val="80000"/>
              </a:lnSpc>
              <a:buFont typeface="Wingdings" pitchFamily="2" charset="2"/>
              <a:buNone/>
            </a:pPr>
            <a:r>
              <a:rPr lang="fa-IR" sz="3000" b="1" dirty="0" smtClean="0">
                <a:cs typeface="B Lotus" pitchFamily="2" charset="-78"/>
              </a:rPr>
              <a:t>پاره ای از کاربرد شاخصهای بیمارستانی عبارتند از :</a:t>
            </a:r>
          </a:p>
          <a:p>
            <a:pPr algn="just" rtl="1" eaLnBrk="1" hangingPunct="1">
              <a:lnSpc>
                <a:spcPct val="80000"/>
              </a:lnSpc>
              <a:buFont typeface="Wingdings" pitchFamily="2" charset="2"/>
              <a:buNone/>
            </a:pPr>
            <a:endParaRPr lang="fa-IR" sz="3000" b="1" dirty="0" smtClean="0">
              <a:cs typeface="B Lotus" pitchFamily="2" charset="-78"/>
            </a:endParaRPr>
          </a:p>
          <a:p>
            <a:pPr algn="just" rtl="1" eaLnBrk="1" hangingPunct="1">
              <a:lnSpc>
                <a:spcPct val="80000"/>
              </a:lnSpc>
            </a:pPr>
            <a:r>
              <a:rPr lang="fa-IR" sz="3000" b="1" dirty="0" smtClean="0">
                <a:cs typeface="B Lotus" pitchFamily="2" charset="-78"/>
              </a:rPr>
              <a:t>بهره برداری از تسهیلات بیمارستانی برای مراقبت کامل از بیمار</a:t>
            </a:r>
          </a:p>
          <a:p>
            <a:pPr algn="just" rtl="1" eaLnBrk="1" hangingPunct="1">
              <a:lnSpc>
                <a:spcPct val="80000"/>
              </a:lnSpc>
            </a:pPr>
            <a:r>
              <a:rPr lang="fa-IR" sz="3000" b="1" dirty="0" smtClean="0">
                <a:cs typeface="B Lotus" pitchFamily="2" charset="-78"/>
              </a:rPr>
              <a:t>برنامه ریزی و سازماندهی و هماهنگی خدمات بیمارستانی در محدوده جغرافیایی معین</a:t>
            </a:r>
          </a:p>
          <a:p>
            <a:pPr algn="just" rtl="1" eaLnBrk="1" hangingPunct="1">
              <a:lnSpc>
                <a:spcPct val="80000"/>
              </a:lnSpc>
            </a:pPr>
            <a:r>
              <a:rPr lang="fa-IR" sz="3000" b="1" dirty="0" smtClean="0">
                <a:cs typeface="B Lotus" pitchFamily="2" charset="-78"/>
              </a:rPr>
              <a:t>بهره برداری  و استفاده اقتصادی از تسهیلات بیمارستانی در برنامه های بهداشتی و شبکه بهداشت و درمان در سطح منطقه ای و ملی</a:t>
            </a:r>
          </a:p>
          <a:p>
            <a:pPr algn="just" rtl="1" eaLnBrk="1" hangingPunct="1">
              <a:lnSpc>
                <a:spcPct val="80000"/>
              </a:lnSpc>
            </a:pPr>
            <a:r>
              <a:rPr lang="fa-IR" sz="3000" b="1" dirty="0" smtClean="0">
                <a:cs typeface="B Lotus" pitchFamily="2" charset="-78"/>
              </a:rPr>
              <a:t>ارزیابی وضعیت اپیدمیولوژیکی در جمعیت تحت پوشش</a:t>
            </a:r>
            <a:endParaRPr lang="en-US" sz="3000" b="1" dirty="0" smtClean="0">
              <a:cs typeface="B Lotus"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928670"/>
            <a:ext cx="8701118" cy="5776930"/>
          </a:xfrm>
        </p:spPr>
        <p:txBody>
          <a:bodyPr>
            <a:normAutofit fontScale="92500"/>
          </a:bodyPr>
          <a:lstStyle/>
          <a:p>
            <a:pPr algn="r" rtl="1">
              <a:lnSpc>
                <a:spcPct val="150000"/>
              </a:lnSpc>
            </a:pPr>
            <a:r>
              <a:rPr lang="fa-IR" sz="2200" b="1" dirty="0">
                <a:cs typeface="B Titr" pitchFamily="2" charset="-78"/>
              </a:rPr>
              <a:t>شاخص های مربوط به آموزش </a:t>
            </a:r>
            <a:r>
              <a:rPr lang="fa-IR" sz="2200" b="1" dirty="0" smtClean="0">
                <a:cs typeface="B Titr" pitchFamily="2" charset="-78"/>
              </a:rPr>
              <a:t>کارکنان</a:t>
            </a:r>
          </a:p>
          <a:p>
            <a:pPr algn="r" rtl="1">
              <a:lnSpc>
                <a:spcPct val="150000"/>
              </a:lnSpc>
            </a:pPr>
            <a:r>
              <a:rPr lang="fa-IR" sz="2200" b="1" dirty="0">
                <a:cs typeface="B Titr" pitchFamily="2" charset="-78"/>
              </a:rPr>
              <a:t>شاخص های مربوط به عملکرد خدمات </a:t>
            </a:r>
            <a:r>
              <a:rPr lang="fa-IR" sz="2200" b="1" dirty="0" smtClean="0">
                <a:cs typeface="B Titr" pitchFamily="2" charset="-78"/>
              </a:rPr>
              <a:t>پشتیبانی</a:t>
            </a:r>
          </a:p>
          <a:p>
            <a:pPr algn="r" rtl="1">
              <a:lnSpc>
                <a:spcPct val="150000"/>
              </a:lnSpc>
            </a:pPr>
            <a:r>
              <a:rPr lang="fa-IR" sz="2200" b="1" dirty="0">
                <a:cs typeface="B Titr" pitchFamily="2" charset="-78"/>
              </a:rPr>
              <a:t>شاخص های مربوط به امور </a:t>
            </a:r>
            <a:r>
              <a:rPr lang="fa-IR" sz="2200" b="1" dirty="0" smtClean="0">
                <a:cs typeface="B Titr" pitchFamily="2" charset="-78"/>
              </a:rPr>
              <a:t>مالی</a:t>
            </a:r>
          </a:p>
          <a:p>
            <a:pPr algn="r" rtl="1">
              <a:lnSpc>
                <a:spcPct val="150000"/>
              </a:lnSpc>
            </a:pPr>
            <a:r>
              <a:rPr lang="fa-IR" sz="2200" b="1" dirty="0">
                <a:cs typeface="B Titr" pitchFamily="2" charset="-78"/>
              </a:rPr>
              <a:t>شاخص های مربوط به مدارک </a:t>
            </a:r>
            <a:r>
              <a:rPr lang="fa-IR" sz="2200" b="1" dirty="0" smtClean="0">
                <a:cs typeface="B Titr" pitchFamily="2" charset="-78"/>
              </a:rPr>
              <a:t>پزشکی</a:t>
            </a:r>
          </a:p>
          <a:p>
            <a:pPr algn="r" rtl="1">
              <a:lnSpc>
                <a:spcPct val="150000"/>
              </a:lnSpc>
            </a:pPr>
            <a:r>
              <a:rPr lang="fa-IR" sz="2200" b="1" dirty="0">
                <a:cs typeface="B Titr" pitchFamily="2" charset="-78"/>
              </a:rPr>
              <a:t>شاخص های مربوط به نگهداشت </a:t>
            </a:r>
            <a:r>
              <a:rPr lang="fa-IR" sz="2200" b="1" dirty="0" smtClean="0">
                <a:cs typeface="B Titr" pitchFamily="2" charset="-78"/>
              </a:rPr>
              <a:t>تاسیسات</a:t>
            </a:r>
            <a:r>
              <a:rPr lang="en-US" sz="2200" b="1" dirty="0" smtClean="0">
                <a:cs typeface="B Titr" pitchFamily="2" charset="-78"/>
              </a:rPr>
              <a:t> </a:t>
            </a:r>
            <a:r>
              <a:rPr lang="fa-IR" sz="2200" b="1" dirty="0" smtClean="0">
                <a:cs typeface="B Titr" pitchFamily="2" charset="-78"/>
              </a:rPr>
              <a:t>شاخص </a:t>
            </a:r>
            <a:r>
              <a:rPr lang="fa-IR" sz="2200" b="1" dirty="0">
                <a:cs typeface="B Titr" pitchFamily="2" charset="-78"/>
              </a:rPr>
              <a:t>های مربوط به نظافت و </a:t>
            </a:r>
            <a:r>
              <a:rPr lang="fa-IR" sz="2200" b="1" dirty="0" smtClean="0">
                <a:cs typeface="B Titr" pitchFamily="2" charset="-78"/>
              </a:rPr>
              <a:t>خدمات</a:t>
            </a:r>
          </a:p>
          <a:p>
            <a:pPr algn="r" rtl="1">
              <a:lnSpc>
                <a:spcPct val="150000"/>
              </a:lnSpc>
            </a:pPr>
            <a:r>
              <a:rPr lang="fa-IR" sz="2200" b="1" dirty="0">
                <a:cs typeface="B Titr" pitchFamily="2" charset="-78"/>
              </a:rPr>
              <a:t>شاخص های مربوط به مراقبتهای </a:t>
            </a:r>
            <a:r>
              <a:rPr lang="fa-IR" sz="2200" b="1" dirty="0" smtClean="0">
                <a:cs typeface="B Titr" pitchFamily="2" charset="-78"/>
              </a:rPr>
              <a:t>درمانی</a:t>
            </a:r>
          </a:p>
          <a:p>
            <a:pPr algn="r" rtl="1">
              <a:lnSpc>
                <a:spcPct val="150000"/>
              </a:lnSpc>
            </a:pPr>
            <a:r>
              <a:rPr lang="fa-IR" sz="2200" b="1" dirty="0">
                <a:cs typeface="B Titr" pitchFamily="2" charset="-78"/>
              </a:rPr>
              <a:t>شاخص های مربوط به کنترل </a:t>
            </a:r>
            <a:r>
              <a:rPr lang="fa-IR" sz="2200" b="1" dirty="0" smtClean="0">
                <a:cs typeface="B Titr" pitchFamily="2" charset="-78"/>
              </a:rPr>
              <a:t>عفونت</a:t>
            </a:r>
          </a:p>
          <a:p>
            <a:pPr algn="r" rtl="1">
              <a:lnSpc>
                <a:spcPct val="150000"/>
              </a:lnSpc>
            </a:pPr>
            <a:r>
              <a:rPr lang="fa-IR" sz="2200" b="1" dirty="0">
                <a:cs typeface="B Titr" pitchFamily="2" charset="-78"/>
              </a:rPr>
              <a:t>شاخص های مربوط به بهداشت </a:t>
            </a:r>
            <a:r>
              <a:rPr lang="fa-IR" sz="2200" b="1" dirty="0" smtClean="0">
                <a:cs typeface="B Titr" pitchFamily="2" charset="-78"/>
              </a:rPr>
              <a:t>محیط</a:t>
            </a:r>
            <a:r>
              <a:rPr lang="en-US" sz="2200" b="1" dirty="0" smtClean="0">
                <a:cs typeface="B Titr" pitchFamily="2" charset="-78"/>
              </a:rPr>
              <a:t> </a:t>
            </a:r>
            <a:r>
              <a:rPr lang="fa-IR" sz="2200" b="1" dirty="0" smtClean="0">
                <a:cs typeface="B Titr" pitchFamily="2" charset="-78"/>
              </a:rPr>
              <a:t>شاخص </a:t>
            </a:r>
            <a:r>
              <a:rPr lang="fa-IR" sz="2200" b="1" dirty="0">
                <a:cs typeface="B Titr" pitchFamily="2" charset="-78"/>
              </a:rPr>
              <a:t>های مربوط به نگهداشت تجهیزات </a:t>
            </a:r>
            <a:r>
              <a:rPr lang="fa-IR" sz="2200" b="1" dirty="0" smtClean="0">
                <a:cs typeface="B Titr" pitchFamily="2" charset="-78"/>
              </a:rPr>
              <a:t>پزشکی</a:t>
            </a:r>
          </a:p>
          <a:p>
            <a:pPr algn="r" rtl="1">
              <a:lnSpc>
                <a:spcPct val="150000"/>
              </a:lnSpc>
            </a:pPr>
            <a:r>
              <a:rPr lang="fa-IR" sz="2200" b="1" dirty="0">
                <a:cs typeface="B Titr" pitchFamily="2" charset="-78"/>
              </a:rPr>
              <a:t>شاخص های مربوط به رضایت بیمار و برنامه های ارتقای </a:t>
            </a:r>
            <a:r>
              <a:rPr lang="fa-IR" sz="2200" b="1" dirty="0" smtClean="0">
                <a:cs typeface="B Titr" pitchFamily="2" charset="-78"/>
              </a:rPr>
              <a:t>کیفیت</a:t>
            </a:r>
          </a:p>
          <a:p>
            <a:pPr algn="r" rtl="1">
              <a:lnSpc>
                <a:spcPct val="150000"/>
              </a:lnSpc>
            </a:pPr>
            <a:r>
              <a:rPr lang="fa-IR" sz="2200" b="1" dirty="0">
                <a:cs typeface="B Titr" pitchFamily="2" charset="-78"/>
              </a:rPr>
              <a:t>شاخص های مربوط به رضایت بیماران از خدمات </a:t>
            </a:r>
            <a:r>
              <a:rPr lang="fa-IR" sz="2200" b="1" dirty="0" smtClean="0">
                <a:cs typeface="B Titr" pitchFamily="2" charset="-78"/>
              </a:rPr>
              <a:t>بخش</a:t>
            </a:r>
            <a:r>
              <a:rPr lang="fa-IR" sz="2200" b="1" dirty="0">
                <a:cs typeface="B Titr" pitchFamily="2" charset="-78"/>
              </a:rPr>
              <a:t>شاخص های مربوط به برنامه های ارتقای </a:t>
            </a:r>
            <a:r>
              <a:rPr lang="fa-IR" sz="2200" b="1" dirty="0" smtClean="0">
                <a:cs typeface="B Titr" pitchFamily="2" charset="-78"/>
              </a:rPr>
              <a:t>کیفیت</a:t>
            </a:r>
            <a:endParaRPr lang="fa-IR" sz="2200" b="1" dirty="0" smtClean="0"/>
          </a:p>
          <a:p>
            <a:endParaRPr lang="fa-IR" sz="2200" b="1" dirty="0" smtClean="0"/>
          </a:p>
          <a:p>
            <a:endParaRPr lang="fa-IR" b="1" dirty="0" smtClean="0"/>
          </a:p>
          <a:p>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solidFill>
                  <a:srgbClr val="0070C0"/>
                </a:solidFill>
                <a:cs typeface="B Titr" pitchFamily="2" charset="-78"/>
              </a:rPr>
              <a:t>الف- شاخص هاي</a:t>
            </a:r>
            <a:r>
              <a:rPr lang="fa-IR" b="1" dirty="0">
                <a:solidFill>
                  <a:srgbClr val="0070C0"/>
                </a:solidFill>
                <a:cs typeface="B Titr" pitchFamily="2" charset="-78"/>
              </a:rPr>
              <a:t> ساختاری یا</a:t>
            </a:r>
            <a:r>
              <a:rPr lang="ar-SA" b="1" dirty="0">
                <a:solidFill>
                  <a:srgbClr val="0070C0"/>
                </a:solidFill>
                <a:cs typeface="B Titr" pitchFamily="2" charset="-78"/>
              </a:rPr>
              <a:t> دروندادي</a:t>
            </a:r>
            <a:endParaRPr lang="en-US" dirty="0">
              <a:solidFill>
                <a:srgbClr val="0070C0"/>
              </a:solidFill>
              <a:cs typeface="B Titr" pitchFamily="2" charset="-78"/>
            </a:endParaRPr>
          </a:p>
        </p:txBody>
      </p:sp>
      <p:sp>
        <p:nvSpPr>
          <p:cNvPr id="3" name="Content Placeholder 2"/>
          <p:cNvSpPr>
            <a:spLocks noGrp="1"/>
          </p:cNvSpPr>
          <p:nvPr>
            <p:ph idx="1"/>
          </p:nvPr>
        </p:nvSpPr>
        <p:spPr/>
        <p:txBody>
          <a:bodyPr/>
          <a:lstStyle/>
          <a:p>
            <a:pPr algn="just" rtl="1"/>
            <a:r>
              <a:rPr lang="ar-SA" b="1" dirty="0">
                <a:cs typeface="B Lotus" pitchFamily="2" charset="-78"/>
              </a:rPr>
              <a:t>آنچه به عنوان زيرساخت ضروري براي فعاليت مطلوب و ارتقاي سلامت مطرح است که شامل منابع نیروی انسانی ، منابع تجهیزاتی ،منابع مالی و....خواهد بود و بدون آنها امکان طراحي و اجراي برنامه ها و تامین اهداف وجود ندارد، در اين گروه از شاخص ها جاي مي گيرد .</a:t>
            </a:r>
            <a:endParaRPr lang="en-US" dirty="0">
              <a:cs typeface="B Lotus" pitchFamily="2" charset="-78"/>
            </a:endParaRPr>
          </a:p>
          <a:p>
            <a:pPr algn="just" rtl="1"/>
            <a:r>
              <a:rPr lang="ar-SA" b="1" dirty="0" smtClean="0">
                <a:cs typeface="B Lotus" pitchFamily="2" charset="-78"/>
              </a:rPr>
              <a:t>نسبت </a:t>
            </a:r>
            <a:r>
              <a:rPr lang="ar-SA" b="1" dirty="0">
                <a:cs typeface="B Lotus" pitchFamily="2" charset="-78"/>
              </a:rPr>
              <a:t>تخت فعال به مصوب</a:t>
            </a:r>
            <a:endParaRPr lang="en-US" dirty="0">
              <a:cs typeface="B Lotus" pitchFamily="2" charset="-78"/>
            </a:endParaRPr>
          </a:p>
          <a:p>
            <a:pPr algn="just" rtl="1"/>
            <a:r>
              <a:rPr lang="ar-SA" b="1" dirty="0" smtClean="0">
                <a:cs typeface="B Lotus" pitchFamily="2" charset="-78"/>
              </a:rPr>
              <a:t>نسبت </a:t>
            </a:r>
            <a:r>
              <a:rPr lang="ar-SA" b="1" dirty="0">
                <a:cs typeface="B Lotus" pitchFamily="2" charset="-78"/>
              </a:rPr>
              <a:t>تعداد کادر پرستاری در بخشهای بستری به تخت فعال</a:t>
            </a:r>
            <a:endParaRPr lang="en-US" dirty="0">
              <a:cs typeface="B Lotus"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b="1" dirty="0">
                <a:solidFill>
                  <a:srgbClr val="0070C0"/>
                </a:solidFill>
                <a:cs typeface="B Titr" pitchFamily="2" charset="-78"/>
              </a:rPr>
              <a:t>ب - شاخص هاي فرآيندي:</a:t>
            </a:r>
            <a:r>
              <a:rPr lang="ar-SA" b="1" dirty="0">
                <a:solidFill>
                  <a:srgbClr val="0070C0"/>
                </a:solidFill>
              </a:rPr>
              <a:t> </a:t>
            </a:r>
            <a:endParaRPr lang="en-US" dirty="0">
              <a:solidFill>
                <a:srgbClr val="0070C0"/>
              </a:solidFill>
            </a:endParaRPr>
          </a:p>
        </p:txBody>
      </p:sp>
      <p:sp>
        <p:nvSpPr>
          <p:cNvPr id="3" name="Content Placeholder 2"/>
          <p:cNvSpPr>
            <a:spLocks noGrp="1"/>
          </p:cNvSpPr>
          <p:nvPr>
            <p:ph idx="1"/>
          </p:nvPr>
        </p:nvSpPr>
        <p:spPr/>
        <p:txBody>
          <a:bodyPr>
            <a:normAutofit lnSpcReduction="10000"/>
          </a:bodyPr>
          <a:lstStyle/>
          <a:p>
            <a:pPr algn="r" rtl="1"/>
            <a:r>
              <a:rPr lang="ar-SA" b="1" dirty="0"/>
              <a:t>لازمه فعاليت کارآمد و اثربخش ، اجراي درست فرآيندهاي درستي است که مجموع آنها، اهداف اصلي برنامه ها را دست يافتني مي سازد. محصول هر يک از اين فرآيندها( قطعات پازل گونه)، تصوير نهايي خواهد بود که بدون هر کدام از آنها امکان مشاهده آن تصوير وجود ندارد. </a:t>
            </a:r>
            <a:endParaRPr lang="en-US" dirty="0"/>
          </a:p>
          <a:p>
            <a:pPr algn="r" rtl="1"/>
            <a:r>
              <a:rPr lang="ar-SA" b="1" dirty="0"/>
              <a:t>         نحوه ارائه خدمات،روش ها وبرنامه هایی است که باید برای دستیابی به اهداف سازمانی بکارگرفته شود.</a:t>
            </a:r>
            <a:endParaRPr lang="en-US" dirty="0"/>
          </a:p>
          <a:p>
            <a:pPr algn="r" rtl="1"/>
            <a:r>
              <a:rPr lang="ar-SA" b="1" dirty="0"/>
              <a:t>       - وجود کمیته های بیمارستانی</a:t>
            </a:r>
            <a:endParaRPr lang="en-US" dirty="0"/>
          </a:p>
          <a:p>
            <a:pPr algn="r" rtl="1"/>
            <a:r>
              <a:rPr lang="ar-SA" b="1" dirty="0"/>
              <a:t>          - وجود برنامه </a:t>
            </a:r>
            <a:r>
              <a:rPr lang="en-US" b="1" dirty="0"/>
              <a:t>HIS</a:t>
            </a:r>
            <a:endParaRPr lang="en-US" dirty="0"/>
          </a:p>
          <a:p>
            <a:pPr algn="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ar-SA" b="1" dirty="0">
                <a:cs typeface="B Titr" pitchFamily="2" charset="-78"/>
              </a:rPr>
              <a:t> </a:t>
            </a:r>
            <a:r>
              <a:rPr lang="ar-SA" b="1" dirty="0">
                <a:solidFill>
                  <a:srgbClr val="0070C0"/>
                </a:solidFill>
                <a:cs typeface="B Titr" pitchFamily="2" charset="-78"/>
              </a:rPr>
              <a:t>ج - شاخص هاي پيامدي یا بروندادی: </a:t>
            </a:r>
            <a:endParaRPr lang="en-US" dirty="0">
              <a:solidFill>
                <a:srgbClr val="0070C0"/>
              </a:solidFill>
              <a:cs typeface="B Titr" pitchFamily="2" charset="-78"/>
            </a:endParaRPr>
          </a:p>
        </p:txBody>
      </p:sp>
      <p:sp>
        <p:nvSpPr>
          <p:cNvPr id="3" name="Content Placeholder 2"/>
          <p:cNvSpPr>
            <a:spLocks noGrp="1"/>
          </p:cNvSpPr>
          <p:nvPr>
            <p:ph idx="1"/>
          </p:nvPr>
        </p:nvSpPr>
        <p:spPr>
          <a:xfrm>
            <a:off x="214282" y="1357298"/>
            <a:ext cx="8715436" cy="5214974"/>
          </a:xfrm>
        </p:spPr>
        <p:txBody>
          <a:bodyPr>
            <a:normAutofit/>
          </a:bodyPr>
          <a:lstStyle/>
          <a:p>
            <a:pPr algn="just" rtl="1"/>
            <a:r>
              <a:rPr lang="ar-SA" b="1" dirty="0">
                <a:cs typeface="B Lotus" pitchFamily="2" charset="-78"/>
              </a:rPr>
              <a:t>آنچه براي فعالان عرصه سلامت و به ويژه براي تصميم گيرندگان اهميت دارد دستيابي به اهداف مورد انتظار از برنامه ها (اثربخشي) و صرف هزينه کمتر براي دستيابي به آن اهداف (کارايي) و در نهايت ترکيبي از هر دو (بهره وري) است. </a:t>
            </a:r>
            <a:endParaRPr lang="fa-IR" b="1" dirty="0" smtClean="0">
              <a:cs typeface="B Lotus" pitchFamily="2" charset="-78"/>
            </a:endParaRPr>
          </a:p>
          <a:p>
            <a:pPr algn="just" rtl="1"/>
            <a:r>
              <a:rPr lang="ar-SA" b="1" dirty="0" smtClean="0">
                <a:cs typeface="B Lotus" pitchFamily="2" charset="-78"/>
              </a:rPr>
              <a:t>واحدهایي </a:t>
            </a:r>
            <a:r>
              <a:rPr lang="ar-SA" b="1" dirty="0">
                <a:cs typeface="B Lotus" pitchFamily="2" charset="-78"/>
              </a:rPr>
              <a:t>که فرآيندهاي درستي را طراحي و اجرا کرده اند ولي با عملياتي کردن آنها به نتايج مطلوب دست پيدا نکرده اند و يا هزينه صرف شده براي دستيابي به اين اهداف معقول نبوده است، نبايد انتظار حمايت مديران حوزه سلامت از برنامه هاي خود را داشته باشند.</a:t>
            </a:r>
            <a:endParaRPr lang="en-US" dirty="0">
              <a:cs typeface="B Lotus"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ctr">
              <a:buNone/>
            </a:pPr>
            <a:r>
              <a:rPr lang="fa-IR" sz="4000" dirty="0">
                <a:cs typeface="B Titr" pitchFamily="2" charset="-78"/>
              </a:rPr>
              <a:t>شناسنامه شاخص ها</a:t>
            </a:r>
            <a:endParaRPr lang="en-US" sz="4000" dirty="0">
              <a:cs typeface="B Titr"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شناسنامه شاخص ها </a:t>
            </a:r>
            <a:endParaRPr lang="en-US" dirty="0">
              <a:cs typeface="B Titr" pitchFamily="2" charset="-78"/>
            </a:endParaRPr>
          </a:p>
        </p:txBody>
      </p:sp>
      <p:sp>
        <p:nvSpPr>
          <p:cNvPr id="3" name="Content Placeholder 2"/>
          <p:cNvSpPr>
            <a:spLocks noGrp="1"/>
          </p:cNvSpPr>
          <p:nvPr>
            <p:ph idx="1"/>
          </p:nvPr>
        </p:nvSpPr>
        <p:spPr>
          <a:xfrm>
            <a:off x="142844" y="1285860"/>
            <a:ext cx="8543956" cy="5286412"/>
          </a:xfrm>
        </p:spPr>
        <p:txBody>
          <a:bodyPr>
            <a:normAutofit fontScale="92500" lnSpcReduction="10000"/>
          </a:bodyPr>
          <a:lstStyle/>
          <a:p>
            <a:pPr algn="r" rtl="1"/>
            <a:r>
              <a:rPr lang="fa-IR" dirty="0" smtClean="0"/>
              <a:t>تعریف شاخص </a:t>
            </a:r>
          </a:p>
          <a:p>
            <a:pPr algn="r" rtl="1"/>
            <a:r>
              <a:rPr lang="fa-IR" dirty="0" smtClean="0"/>
              <a:t>فرمول محاسبه شاخص: صورت کسر –مخرج کسر </a:t>
            </a:r>
          </a:p>
          <a:p>
            <a:pPr algn="r" rtl="1"/>
            <a:r>
              <a:rPr lang="fa-IR" dirty="0" smtClean="0"/>
              <a:t>دوره زمانی </a:t>
            </a:r>
          </a:p>
          <a:p>
            <a:pPr algn="r" rtl="1"/>
            <a:r>
              <a:rPr lang="fa-IR" dirty="0" smtClean="0"/>
              <a:t>مبنای اندازه گیری(واحد اندازه گیری شاخص )</a:t>
            </a:r>
          </a:p>
          <a:p>
            <a:pPr algn="r" rtl="1"/>
            <a:r>
              <a:rPr lang="fa-IR" dirty="0" smtClean="0"/>
              <a:t>گردآورنده شاخص </a:t>
            </a:r>
          </a:p>
          <a:p>
            <a:pPr algn="r" rtl="1"/>
            <a:r>
              <a:rPr lang="fa-IR" dirty="0" smtClean="0"/>
              <a:t>مسئول آموزش</a:t>
            </a:r>
          </a:p>
          <a:p>
            <a:pPr algn="r" rtl="1"/>
            <a:r>
              <a:rPr lang="fa-IR" dirty="0" smtClean="0"/>
              <a:t>تناوب جمع آوری شاخص </a:t>
            </a:r>
          </a:p>
          <a:p>
            <a:pPr algn="r" rtl="1"/>
            <a:r>
              <a:rPr lang="fa-IR" dirty="0" smtClean="0"/>
              <a:t>منبع جمع آور داده ها </a:t>
            </a:r>
          </a:p>
          <a:p>
            <a:pPr algn="r" rtl="1"/>
            <a:r>
              <a:rPr lang="fa-IR" dirty="0" smtClean="0"/>
              <a:t>نحوه ،سطح و تناوب گزارش دهی </a:t>
            </a:r>
          </a:p>
          <a:p>
            <a:pPr algn="r" rtl="1"/>
            <a:r>
              <a:rPr lang="fa-IR" dirty="0" smtClean="0"/>
              <a:t>نحوه ،سطح و تناوب ارائه بازخورد </a:t>
            </a:r>
            <a:endParaRPr lang="en-US" dirty="0" smtClean="0"/>
          </a:p>
          <a:p>
            <a:pPr algn="r" rtl="1"/>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3"/>
          <p:cNvPicPr>
            <a:picLocks noChangeAspect="1" noChangeArrowheads="1"/>
          </p:cNvPicPr>
          <p:nvPr/>
        </p:nvPicPr>
        <p:blipFill>
          <a:blip r:embed="rId2"/>
          <a:srcRect/>
          <a:stretch>
            <a:fillRect/>
          </a:stretch>
        </p:blipFill>
        <p:spPr bwMode="auto">
          <a:xfrm>
            <a:off x="0" y="3175"/>
            <a:ext cx="9144000" cy="772318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Content Placeholder 2" descr="C:\Documents and Settings\tagi s\Desktop\Best wallpaper\21.jpg"/>
          <p:cNvPicPr>
            <a:picLocks noGrp="1" noChangeAspect="1" noChangeArrowheads="1"/>
          </p:cNvPicPr>
          <p:nvPr>
            <p:ph idx="1"/>
          </p:nvPr>
        </p:nvPicPr>
        <p:blipFill>
          <a:blip r:embed="rId2"/>
          <a:srcRect/>
          <a:stretch>
            <a:fillRect/>
          </a:stretch>
        </p:blipFill>
        <p:spPr>
          <a:xfrm>
            <a:off x="0" y="0"/>
            <a:ext cx="9144000" cy="6858000"/>
          </a:xfrm>
        </p:spPr>
      </p:pic>
      <p:sp>
        <p:nvSpPr>
          <p:cNvPr id="84995" name="TextBox 1"/>
          <p:cNvSpPr txBox="1">
            <a:spLocks noChangeArrowheads="1"/>
          </p:cNvSpPr>
          <p:nvPr/>
        </p:nvSpPr>
        <p:spPr bwMode="auto">
          <a:xfrm>
            <a:off x="2071670" y="2285992"/>
            <a:ext cx="4176714" cy="1754326"/>
          </a:xfrm>
          <a:prstGeom prst="rect">
            <a:avLst/>
          </a:prstGeom>
          <a:noFill/>
          <a:ln w="9525">
            <a:noFill/>
            <a:miter lim="800000"/>
            <a:headEnd/>
            <a:tailEnd/>
          </a:ln>
        </p:spPr>
        <p:txBody>
          <a:bodyPr wrap="square">
            <a:spAutoFit/>
          </a:bodyPr>
          <a:lstStyle/>
          <a:p>
            <a:pPr algn="ctr"/>
            <a:r>
              <a:rPr lang="fa-IR" sz="5400" dirty="0" smtClean="0">
                <a:solidFill>
                  <a:srgbClr val="FF0000"/>
                </a:solidFill>
                <a:latin typeface="Calibri" pitchFamily="34" charset="0"/>
                <a:cs typeface="B Titr" pitchFamily="2" charset="-78"/>
              </a:rPr>
              <a:t>موفق و پیروز باشید </a:t>
            </a:r>
            <a:endParaRPr lang="en-US" sz="5400" dirty="0">
              <a:solidFill>
                <a:srgbClr val="FF0000"/>
              </a:solidFill>
              <a:latin typeface="Calibri" pitchFamily="34" charset="0"/>
              <a:cs typeface="B Titr" pitchFamily="2" charset="-78"/>
            </a:endParaRPr>
          </a:p>
        </p:txBody>
      </p:sp>
    </p:spTree>
  </p:cSld>
  <p:clrMapOvr>
    <a:masterClrMapping/>
  </p:clrMapOvr>
  <p:transition spd="med" advTm="5000">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5852" y="357189"/>
            <a:ext cx="6929486" cy="1285862"/>
          </a:xfrm>
        </p:spPr>
        <p:txBody>
          <a:bodyPr>
            <a:normAutofit fontScale="90000"/>
          </a:bodyPr>
          <a:lstStyle/>
          <a:p>
            <a:pPr fontAlgn="auto">
              <a:spcAft>
                <a:spcPts val="0"/>
              </a:spcAft>
              <a:defRPr/>
            </a:pPr>
            <a:r>
              <a:rPr lang="en-US" sz="4400" dirty="0" smtClean="0">
                <a:latin typeface="Arial Black" pitchFamily="34" charset="0"/>
              </a:rPr>
              <a:t>Clinical indicators</a:t>
            </a:r>
            <a:r>
              <a:rPr lang="en-US" dirty="0" smtClean="0">
                <a:latin typeface="Arial Black" pitchFamily="34" charset="0"/>
              </a:rPr>
              <a:t/>
            </a:r>
            <a:br>
              <a:rPr lang="en-US" dirty="0" smtClean="0">
                <a:latin typeface="Arial Black" pitchFamily="34" charset="0"/>
              </a:rPr>
            </a:br>
            <a:endParaRPr lang="fa-IR" dirty="0">
              <a:latin typeface="Arial Black" pitchFamily="34" charset="0"/>
            </a:endParaRPr>
          </a:p>
        </p:txBody>
      </p:sp>
      <p:sp>
        <p:nvSpPr>
          <p:cNvPr id="10243" name="Subtitle 2"/>
          <p:cNvSpPr>
            <a:spLocks noGrp="1"/>
          </p:cNvSpPr>
          <p:nvPr>
            <p:ph type="subTitle" idx="1"/>
          </p:nvPr>
        </p:nvSpPr>
        <p:spPr>
          <a:xfrm>
            <a:off x="214282" y="1214423"/>
            <a:ext cx="8572560" cy="4660916"/>
          </a:xfrm>
        </p:spPr>
        <p:txBody>
          <a:bodyPr/>
          <a:lstStyle/>
          <a:p>
            <a:pPr algn="just" rtl="1"/>
            <a:r>
              <a:rPr lang="fa-IR" sz="2800" dirty="0" smtClean="0">
                <a:solidFill>
                  <a:schemeClr val="tx1"/>
                </a:solidFill>
                <a:cs typeface="B Nazanin" pitchFamily="2" charset="-78"/>
              </a:rPr>
              <a:t>تعريف: </a:t>
            </a:r>
          </a:p>
          <a:p>
            <a:pPr algn="just" rtl="1">
              <a:lnSpc>
                <a:spcPct val="200000"/>
              </a:lnSpc>
            </a:pPr>
            <a:r>
              <a:rPr lang="fa-IR" sz="2400" dirty="0" smtClean="0">
                <a:solidFill>
                  <a:schemeClr val="tx1"/>
                </a:solidFill>
                <a:cs typeface="B Nazanin" pitchFamily="2" charset="-78"/>
              </a:rPr>
              <a:t>ابزاري است كه اطلاعات را در اختيار ما قرار مي دهد.</a:t>
            </a:r>
          </a:p>
          <a:p>
            <a:pPr algn="just" rtl="1">
              <a:lnSpc>
                <a:spcPct val="200000"/>
              </a:lnSpc>
            </a:pPr>
            <a:r>
              <a:rPr lang="fa-IR" sz="2400" dirty="0" smtClean="0">
                <a:solidFill>
                  <a:schemeClr val="tx1"/>
                </a:solidFill>
                <a:cs typeface="B Nazanin" pitchFamily="2" charset="-78"/>
              </a:rPr>
              <a:t>فاكتوريا متغير كمي يا كيفي است كه يك ابزار ساده وقابل اطميناني را براي اندازه گيري عملكرد،  تغييرا ت در مداخله ، ارزيابي عملكردهاي توسعه اي فراهم مي كند.</a:t>
            </a:r>
          </a:p>
          <a:p>
            <a:pPr algn="just" rtl="1">
              <a:lnSpc>
                <a:spcPct val="200000"/>
              </a:lnSpc>
            </a:pPr>
            <a:r>
              <a:rPr lang="fa-IR" sz="2400" dirty="0" smtClean="0">
                <a:solidFill>
                  <a:schemeClr val="tx1"/>
                </a:solidFill>
                <a:cs typeface="B Nazanin" pitchFamily="2" charset="-78"/>
              </a:rPr>
              <a:t>يك متغير مي باشد كه هدف آن اندازه گيري تغييرات در يك پديده يا فرايند مي باشد.</a:t>
            </a:r>
          </a:p>
          <a:p>
            <a:pPr algn="just" rtl="1">
              <a:lnSpc>
                <a:spcPct val="200000"/>
              </a:lnSpc>
            </a:pPr>
            <a:r>
              <a:rPr lang="fa-IR" sz="2400" dirty="0" smtClean="0">
                <a:solidFill>
                  <a:schemeClr val="tx1"/>
                </a:solidFill>
                <a:cs typeface="B Nazanin" pitchFamily="2" charset="-78"/>
              </a:rPr>
              <a:t>توصيفي از اهداف پروژه برحسب كميت، كيفيت، گروه هدف، زمان ومكان مي باشد.</a:t>
            </a:r>
          </a:p>
          <a:p>
            <a:pPr algn="r">
              <a:lnSpc>
                <a:spcPct val="200000"/>
              </a:lnSpc>
              <a:buFont typeface="Wingdings" pitchFamily="2" charset="2"/>
              <a:buChar char="v"/>
            </a:pPr>
            <a:endParaRPr lang="fa-IR" dirty="0" smtClean="0">
              <a:cs typeface="B Nazani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786" y="2286000"/>
            <a:ext cx="7458102" cy="1893888"/>
          </a:xfrm>
        </p:spPr>
        <p:txBody>
          <a:bodyPr>
            <a:noAutofit/>
          </a:bodyPr>
          <a:lstStyle/>
          <a:p>
            <a:pPr algn="just" rtl="1" fontAlgn="auto">
              <a:spcAft>
                <a:spcPts val="0"/>
              </a:spcAft>
              <a:defRPr/>
            </a:pPr>
            <a:r>
              <a:rPr lang="fa-IR" sz="7200" dirty="0" smtClean="0">
                <a:cs typeface="B Titr" pitchFamily="2" charset="-78"/>
              </a:rPr>
              <a:t>بنابراين:</a:t>
            </a:r>
            <a:r>
              <a:rPr lang="fa-IR" sz="7200" dirty="0" smtClean="0">
                <a:cs typeface="B Nazanin" pitchFamily="2" charset="-78"/>
              </a:rPr>
              <a:t/>
            </a:r>
            <a:br>
              <a:rPr lang="fa-IR" sz="7200" dirty="0" smtClean="0">
                <a:cs typeface="B Nazanin" pitchFamily="2" charset="-78"/>
              </a:rPr>
            </a:br>
            <a:r>
              <a:rPr lang="fa-IR" sz="7200" dirty="0" smtClean="0">
                <a:cs typeface="B Nazanin" pitchFamily="2" charset="-78"/>
              </a:rPr>
              <a:t> </a:t>
            </a:r>
            <a:r>
              <a:rPr lang="fa-IR" sz="7200" dirty="0" smtClean="0">
                <a:cs typeface="B Titr" pitchFamily="2" charset="-78"/>
              </a:rPr>
              <a:t>شاخص يك جزء جدايي ناپذير“ سيستم پاسخگو“ مي باشد</a:t>
            </a:r>
            <a:r>
              <a:rPr lang="fa-IR" sz="7200" dirty="0" smtClean="0">
                <a:cs typeface="B Nazanin" pitchFamily="2" charset="-78"/>
              </a:rPr>
              <a:t>. </a:t>
            </a:r>
            <a:endParaRPr lang="fa-IR" sz="7200" dirty="0">
              <a:cs typeface="B Nazanin"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fa-IR" sz="3200" dirty="0" smtClean="0">
                <a:cs typeface="B Titr" pitchFamily="2" charset="-78"/>
              </a:rPr>
              <a:t>تعریف شاخص ها</a:t>
            </a:r>
            <a:endParaRPr lang="en-US" sz="3200" dirty="0" smtClean="0">
              <a:cs typeface="B Titr" pitchFamily="2" charset="-78"/>
            </a:endParaRPr>
          </a:p>
        </p:txBody>
      </p:sp>
      <p:sp>
        <p:nvSpPr>
          <p:cNvPr id="6147" name="Rectangle 3"/>
          <p:cNvSpPr>
            <a:spLocks noGrp="1" noChangeArrowheads="1"/>
          </p:cNvSpPr>
          <p:nvPr>
            <p:ph type="body" idx="1"/>
          </p:nvPr>
        </p:nvSpPr>
        <p:spPr>
          <a:xfrm>
            <a:off x="304800" y="1143000"/>
            <a:ext cx="8686800" cy="5486400"/>
          </a:xfrm>
        </p:spPr>
        <p:txBody>
          <a:bodyPr>
            <a:normAutofit/>
          </a:bodyPr>
          <a:lstStyle/>
          <a:p>
            <a:pPr algn="just" rtl="1" eaLnBrk="1" hangingPunct="1">
              <a:lnSpc>
                <a:spcPct val="90000"/>
              </a:lnSpc>
              <a:buNone/>
            </a:pPr>
            <a:r>
              <a:rPr lang="fa-IR" sz="4800" b="1" dirty="0" smtClean="0">
                <a:cs typeface="B Lotus" pitchFamily="2" charset="-78"/>
              </a:rPr>
              <a:t>تعریف شاخص: ابزاری است برای </a:t>
            </a:r>
            <a:r>
              <a:rPr lang="fa-IR" sz="4800" b="1" u="sng" dirty="0" smtClean="0">
                <a:cs typeface="B Lotus" pitchFamily="2" charset="-78"/>
              </a:rPr>
              <a:t>ارزیابی</a:t>
            </a:r>
            <a:r>
              <a:rPr lang="fa-IR" sz="4800" b="1" dirty="0" smtClean="0">
                <a:cs typeface="B Lotus" pitchFamily="2" charset="-78"/>
              </a:rPr>
              <a:t> و </a:t>
            </a:r>
            <a:r>
              <a:rPr lang="fa-IR" sz="4800" b="1" u="sng" dirty="0" smtClean="0">
                <a:cs typeface="B Lotus" pitchFamily="2" charset="-78"/>
              </a:rPr>
              <a:t>ارزش گذاری</a:t>
            </a:r>
            <a:r>
              <a:rPr lang="fa-IR" sz="4800" b="1" dirty="0" smtClean="0">
                <a:cs typeface="B Lotus" pitchFamily="2" charset="-78"/>
              </a:rPr>
              <a:t> کردن از یک یا چند فعالیت  برنامه و یا هدف های موردنظر</a:t>
            </a:r>
          </a:p>
          <a:p>
            <a:pPr algn="just" rtl="1" eaLnBrk="1" hangingPunct="1">
              <a:lnSpc>
                <a:spcPct val="90000"/>
              </a:lnSpc>
              <a:buNone/>
            </a:pPr>
            <a:endParaRPr lang="fa-IR" sz="4800" b="1" dirty="0" smtClean="0">
              <a:cs typeface="B Lotus" pitchFamily="2" charset="-78"/>
            </a:endParaRPr>
          </a:p>
          <a:p>
            <a:pPr algn="just" rtl="1" eaLnBrk="1" hangingPunct="1">
              <a:lnSpc>
                <a:spcPct val="90000"/>
              </a:lnSpc>
              <a:buNone/>
            </a:pPr>
            <a:r>
              <a:rPr lang="fa-IR" sz="4800" b="1" dirty="0" smtClean="0">
                <a:cs typeface="B Lotus" pitchFamily="2" charset="-78"/>
              </a:rPr>
              <a:t>شاخص ها ممکن است یک </a:t>
            </a:r>
            <a:r>
              <a:rPr lang="fa-IR" sz="4800" b="1" u="sng" dirty="0" smtClean="0">
                <a:cs typeface="B Lotus" pitchFamily="2" charset="-78"/>
              </a:rPr>
              <a:t>مبنا</a:t>
            </a:r>
            <a:r>
              <a:rPr lang="fa-IR" sz="4800" b="1" dirty="0" smtClean="0">
                <a:cs typeface="B Lotus" pitchFamily="2" charset="-78"/>
              </a:rPr>
              <a:t> یا یک </a:t>
            </a:r>
            <a:r>
              <a:rPr lang="fa-IR" sz="4800" b="1" u="sng" dirty="0" smtClean="0">
                <a:cs typeface="B Lotus" pitchFamily="2" charset="-78"/>
              </a:rPr>
              <a:t>وضعیت خاص</a:t>
            </a:r>
            <a:r>
              <a:rPr lang="fa-IR" sz="4800" b="1" dirty="0" smtClean="0">
                <a:cs typeface="B Lotus" pitchFamily="2" charset="-78"/>
              </a:rPr>
              <a:t> یا یک </a:t>
            </a:r>
            <a:r>
              <a:rPr lang="fa-IR" sz="4800" b="1" u="sng" dirty="0" smtClean="0">
                <a:cs typeface="B Lotus" pitchFamily="2" charset="-78"/>
              </a:rPr>
              <a:t>استاندارد</a:t>
            </a:r>
            <a:r>
              <a:rPr lang="fa-IR" sz="4800" b="1" dirty="0" smtClean="0">
                <a:cs typeface="B Lotus" pitchFamily="2" charset="-78"/>
              </a:rPr>
              <a:t> و یا ترکیبی از آنها را پایه سنجش قرار دهند.</a:t>
            </a:r>
            <a:endParaRPr lang="en-US" sz="4800" b="1" dirty="0" smtClean="0">
              <a:cs typeface="B Lotus" pitchFamily="2" charset="-78"/>
            </a:endParaRPr>
          </a:p>
          <a:p>
            <a:pPr algn="just" rtl="1" eaLnBrk="1" hangingPunct="1">
              <a:lnSpc>
                <a:spcPct val="90000"/>
              </a:lnSpc>
              <a:buFont typeface="Wingdings" pitchFamily="2" charset="2"/>
              <a:buNone/>
            </a:pPr>
            <a:endParaRPr lang="en-US" sz="4800" dirty="0" smtClean="0">
              <a:cs typeface="B Lotus"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موارد استفاده از شاخص ها</a:t>
            </a:r>
            <a:r>
              <a:rPr lang="fa-IR" dirty="0" smtClean="0"/>
              <a:t> </a:t>
            </a:r>
            <a:endParaRPr lang="en-US" dirty="0"/>
          </a:p>
        </p:txBody>
      </p:sp>
      <p:sp>
        <p:nvSpPr>
          <p:cNvPr id="3" name="Content Placeholder 2"/>
          <p:cNvSpPr>
            <a:spLocks noGrp="1"/>
          </p:cNvSpPr>
          <p:nvPr>
            <p:ph idx="1"/>
          </p:nvPr>
        </p:nvSpPr>
        <p:spPr>
          <a:xfrm>
            <a:off x="457200" y="1600200"/>
            <a:ext cx="8472518" cy="4525963"/>
          </a:xfrm>
        </p:spPr>
        <p:txBody>
          <a:bodyPr>
            <a:normAutofit lnSpcReduction="10000"/>
          </a:bodyPr>
          <a:lstStyle/>
          <a:p>
            <a:pPr algn="just" rtl="1"/>
            <a:r>
              <a:rPr lang="fa-IR" b="1" dirty="0" smtClean="0">
                <a:cs typeface="B Lotus" pitchFamily="2" charset="-78"/>
              </a:rPr>
              <a:t>ابزاری جهت ارزیابی و ارزشیابی هستند .</a:t>
            </a:r>
          </a:p>
          <a:p>
            <a:pPr algn="just" rtl="1"/>
            <a:r>
              <a:rPr lang="fa-IR" b="1" dirty="0" smtClean="0">
                <a:cs typeface="B Lotus" pitchFamily="2" charset="-78"/>
              </a:rPr>
              <a:t>از آنها برای تبدیل داده های خام به اطلاعات مفید و قابل مقایسه استفاده می شود .</a:t>
            </a:r>
          </a:p>
          <a:p>
            <a:pPr algn="just" rtl="1"/>
            <a:r>
              <a:rPr lang="fa-IR" b="1" dirty="0" smtClean="0">
                <a:cs typeface="B Lotus" pitchFamily="2" charset="-78"/>
              </a:rPr>
              <a:t>با یک سنجش ساده ،اطلاعات مفیدی در زمینه دامنه وسیعی از شرایط  فراهم می سازند.</a:t>
            </a:r>
          </a:p>
          <a:p>
            <a:pPr algn="just" rtl="1"/>
            <a:r>
              <a:rPr lang="fa-IR" b="1" dirty="0" smtClean="0">
                <a:cs typeface="B Lotus" pitchFamily="2" charset="-78"/>
              </a:rPr>
              <a:t>مقیاسی را فراهم می سازند تا موسسات ،بخش ها و گروهها بتوانند خود را با دیگران در شرایط کاری مشابه مقایسه کنند .</a:t>
            </a:r>
          </a:p>
          <a:p>
            <a:pPr algn="just" rtl="1"/>
            <a:r>
              <a:rPr lang="fa-IR" b="1" dirty="0" smtClean="0">
                <a:cs typeface="B Lotus" pitchFamily="2" charset="-78"/>
              </a:rPr>
              <a:t>جهت تشریح موفقیت و سنجش تغییرات در طول زمان استفاده می شوند .</a:t>
            </a:r>
            <a:endParaRPr lang="en-US" b="1" dirty="0">
              <a:cs typeface="B Lotus"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ar-SA" b="1" dirty="0" smtClean="0">
                <a:cs typeface="B Titr" pitchFamily="2" charset="-78"/>
              </a:rPr>
              <a:t>معيارهاي ارزيابي شاخص</a:t>
            </a:r>
            <a:r>
              <a:rPr lang="fa-IR" b="1" dirty="0" smtClean="0">
                <a:cs typeface="B Titr" pitchFamily="2" charset="-78"/>
              </a:rPr>
              <a:t> </a:t>
            </a:r>
            <a:r>
              <a:rPr lang="ar-SA" b="1" dirty="0" smtClean="0">
                <a:cs typeface="B Titr" pitchFamily="2" charset="-78"/>
              </a:rPr>
              <a:t>ها :</a:t>
            </a:r>
            <a:r>
              <a:rPr lang="en-US" b="1" dirty="0" smtClean="0"/>
              <a:t/>
            </a:r>
            <a:br>
              <a:rPr lang="en-US" b="1" dirty="0" smtClean="0"/>
            </a:br>
            <a:endParaRPr lang="en-US" dirty="0"/>
          </a:p>
        </p:txBody>
      </p:sp>
      <p:sp>
        <p:nvSpPr>
          <p:cNvPr id="3" name="Content Placeholder 2"/>
          <p:cNvSpPr>
            <a:spLocks noGrp="1"/>
          </p:cNvSpPr>
          <p:nvPr>
            <p:ph idx="1"/>
          </p:nvPr>
        </p:nvSpPr>
        <p:spPr>
          <a:xfrm>
            <a:off x="457200" y="1600200"/>
            <a:ext cx="8401080" cy="4900634"/>
          </a:xfrm>
        </p:spPr>
        <p:txBody>
          <a:bodyPr>
            <a:noAutofit/>
          </a:bodyPr>
          <a:lstStyle/>
          <a:p>
            <a:pPr lvl="1" algn="just" rtl="1">
              <a:lnSpc>
                <a:spcPct val="90000"/>
              </a:lnSpc>
              <a:buNone/>
            </a:pPr>
            <a:r>
              <a:rPr lang="en-US" sz="3200" b="1" dirty="0" smtClean="0">
                <a:cs typeface="B Nazanin" pitchFamily="2" charset="-78"/>
              </a:rPr>
              <a:t>Validity</a:t>
            </a:r>
            <a:r>
              <a:rPr lang="ar-SA" sz="3200" b="1" dirty="0" smtClean="0">
                <a:cs typeface="B Nazanin" pitchFamily="2" charset="-78"/>
              </a:rPr>
              <a:t>(اعتبار) آيا شاخص مورد نظر قادر است آنچه كه در نظر است سنجيده شود را ارزيابي نمايد؟ </a:t>
            </a:r>
            <a:endParaRPr lang="fa-IR" sz="3200" b="1" dirty="0" smtClean="0">
              <a:cs typeface="B Nazanin" pitchFamily="2" charset="-78"/>
            </a:endParaRPr>
          </a:p>
          <a:p>
            <a:pPr lvl="1" algn="just" rtl="1">
              <a:lnSpc>
                <a:spcPct val="90000"/>
              </a:lnSpc>
              <a:buNone/>
            </a:pPr>
            <a:endParaRPr lang="en-US" sz="3200" b="1" dirty="0" smtClean="0">
              <a:cs typeface="B Nazanin" pitchFamily="2" charset="-78"/>
            </a:endParaRPr>
          </a:p>
          <a:p>
            <a:pPr lvl="1" algn="just" rtl="1">
              <a:lnSpc>
                <a:spcPct val="90000"/>
              </a:lnSpc>
              <a:buNone/>
            </a:pPr>
            <a:r>
              <a:rPr lang="en-US" sz="3200" b="1" dirty="0" smtClean="0">
                <a:cs typeface="B Nazanin" pitchFamily="2" charset="-78"/>
              </a:rPr>
              <a:t>Precision</a:t>
            </a:r>
            <a:r>
              <a:rPr lang="ar-SA" sz="3200" b="1" dirty="0" smtClean="0">
                <a:cs typeface="B Nazanin" pitchFamily="2" charset="-78"/>
              </a:rPr>
              <a:t> (قابليت تعميم به اجزا) آيا شاخص مورد نظر به اندازه كافي واضح و شفاف تعريف شده است تا  بر تمام جنبه هاي موضوع دلالت نمايد ؟</a:t>
            </a:r>
            <a:endParaRPr lang="en-US" sz="3200" b="1" dirty="0" smtClean="0">
              <a:cs typeface="B Nazanin" pitchFamily="2" charset="-78"/>
            </a:endParaRPr>
          </a:p>
          <a:p>
            <a:pPr lvl="1" algn="just" rtl="1">
              <a:lnSpc>
                <a:spcPct val="90000"/>
              </a:lnSpc>
              <a:buNone/>
            </a:pPr>
            <a:endParaRPr lang="en-US" sz="3200" b="1" dirty="0" smtClean="0">
              <a:cs typeface="B Nazanin" pitchFamily="2" charset="-78"/>
            </a:endParaRPr>
          </a:p>
          <a:p>
            <a:pPr lvl="1" algn="just" rtl="1">
              <a:lnSpc>
                <a:spcPct val="90000"/>
              </a:lnSpc>
              <a:buNone/>
            </a:pPr>
            <a:r>
              <a:rPr lang="en-US" sz="3200" b="1" dirty="0" smtClean="0">
                <a:cs typeface="B Nazanin" pitchFamily="2" charset="-78"/>
              </a:rPr>
              <a:t>Timeliness </a:t>
            </a:r>
            <a:r>
              <a:rPr lang="ar-SA" sz="3200" b="1" dirty="0" smtClean="0">
                <a:cs typeface="B Nazanin" pitchFamily="2" charset="-78"/>
              </a:rPr>
              <a:t>(بهنگام بودن) آيا شاخص مورد نظر مي تواند بطور منظم و دوره اي و بدون تاخير آماده </a:t>
            </a:r>
            <a:r>
              <a:rPr lang="fa-IR" sz="3200" b="1" dirty="0" smtClean="0">
                <a:cs typeface="B Nazanin" pitchFamily="2" charset="-78"/>
              </a:rPr>
              <a:t>می </a:t>
            </a:r>
            <a:r>
              <a:rPr lang="ar-SA" sz="3200" b="1" dirty="0" smtClean="0">
                <a:cs typeface="B Nazanin" pitchFamily="2" charset="-78"/>
              </a:rPr>
              <a:t>گردد</a:t>
            </a:r>
            <a:r>
              <a:rPr lang="fa-IR" sz="3200" b="1" dirty="0" smtClean="0">
                <a:cs typeface="B Nazanin" pitchFamily="2" charset="-78"/>
              </a:rPr>
              <a:t>؟</a:t>
            </a:r>
            <a:endParaRPr lang="en-US" sz="3200" b="1" dirty="0" smtClean="0">
              <a:cs typeface="B Nazanin" pitchFamily="2" charset="-78"/>
            </a:endParaRPr>
          </a:p>
          <a:p>
            <a:pPr algn="just"/>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0" y="1143000"/>
            <a:ext cx="9144000" cy="5715000"/>
          </a:xfrm>
        </p:spPr>
        <p:txBody>
          <a:bodyPr>
            <a:normAutofit lnSpcReduction="10000"/>
          </a:bodyPr>
          <a:lstStyle/>
          <a:p>
            <a:pPr algn="r" rtl="1" eaLnBrk="1" hangingPunct="1">
              <a:lnSpc>
                <a:spcPct val="80000"/>
              </a:lnSpc>
            </a:pPr>
            <a:endParaRPr lang="en-US" sz="2000" b="1" dirty="0" smtClean="0">
              <a:cs typeface="B Nazanin" pitchFamily="2" charset="-78"/>
            </a:endParaRPr>
          </a:p>
          <a:p>
            <a:pPr algn="r" rtl="1" eaLnBrk="1" hangingPunct="1">
              <a:lnSpc>
                <a:spcPct val="80000"/>
              </a:lnSpc>
            </a:pPr>
            <a:r>
              <a:rPr lang="en-US" sz="2000" b="1" dirty="0" smtClean="0">
                <a:cs typeface="B Nazanin" pitchFamily="2" charset="-78"/>
              </a:rPr>
              <a:t>  Reliability</a:t>
            </a:r>
            <a:r>
              <a:rPr lang="ar-SA" sz="2000" b="1" dirty="0" smtClean="0">
                <a:cs typeface="B Nazanin" pitchFamily="2" charset="-78"/>
              </a:rPr>
              <a:t>(مورد اعتماد بودن) آيا دو بار اندازه گيري با شاخص مورد نظر قادر است نتايج يكساني را در بر داشته باشد؟ اين مورد خصوصا موقعي كه شاخص در بررسيهاي نظري</a:t>
            </a:r>
            <a:r>
              <a:rPr lang="en-US" sz="2000" b="1" dirty="0" smtClean="0">
                <a:cs typeface="B Nazanin" pitchFamily="2" charset="-78"/>
              </a:rPr>
              <a:t>(subjective) </a:t>
            </a:r>
            <a:r>
              <a:rPr lang="ar-SA" sz="2000" b="1" dirty="0" smtClean="0">
                <a:cs typeface="B Nazanin" pitchFamily="2" charset="-78"/>
              </a:rPr>
              <a:t> استفاده مي شود و يا هنگاميكه خطاهاي اندازگيري زياد است مشكل بزرگي محسوب مي شود.</a:t>
            </a:r>
            <a:endParaRPr lang="en-US" sz="2000" b="1" dirty="0" smtClean="0">
              <a:cs typeface="B Nazanin" pitchFamily="2" charset="-78"/>
            </a:endParaRPr>
          </a:p>
          <a:p>
            <a:pPr algn="r" rtl="1" eaLnBrk="1" hangingPunct="1">
              <a:lnSpc>
                <a:spcPct val="80000"/>
              </a:lnSpc>
            </a:pPr>
            <a:endParaRPr lang="en-US" sz="2000" b="1" dirty="0" smtClean="0">
              <a:cs typeface="B Nazanin" pitchFamily="2" charset="-78"/>
            </a:endParaRPr>
          </a:p>
          <a:p>
            <a:pPr algn="r" rtl="1" eaLnBrk="1" hangingPunct="1">
              <a:lnSpc>
                <a:spcPct val="80000"/>
              </a:lnSpc>
            </a:pPr>
            <a:r>
              <a:rPr lang="en-US" sz="2000" b="1" dirty="0" smtClean="0">
                <a:cs typeface="B Nazanin" pitchFamily="2" charset="-78"/>
              </a:rPr>
              <a:t>Comparability </a:t>
            </a:r>
            <a:r>
              <a:rPr lang="ar-SA" sz="2000" b="1" dirty="0" smtClean="0">
                <a:cs typeface="B Nazanin" pitchFamily="2" charset="-78"/>
              </a:rPr>
              <a:t> (قابليت مقايسه) آيا اين شاخص در مقايسه عملكرد واحد مورد نظر با ساير واحدهاي مشابه معنا دار مي باشد؟</a:t>
            </a:r>
            <a:r>
              <a:rPr lang="fa-IR" sz="2000" b="1" dirty="0" smtClean="0">
                <a:cs typeface="B Nazanin" pitchFamily="2" charset="-78"/>
              </a:rPr>
              <a:t> </a:t>
            </a:r>
            <a:r>
              <a:rPr lang="ar-SA" sz="2000" b="1" dirty="0" smtClean="0">
                <a:cs typeface="B Nazanin" pitchFamily="2" charset="-78"/>
              </a:rPr>
              <a:t>ضريب وزن دهي اين معياربايد متناسب با هدف ارزيابي تعيين شود.</a:t>
            </a:r>
            <a:endParaRPr lang="fa-IR" sz="2000" b="1" dirty="0" smtClean="0">
              <a:cs typeface="B Nazanin" pitchFamily="2" charset="-78"/>
            </a:endParaRPr>
          </a:p>
          <a:p>
            <a:pPr algn="r" rtl="1" eaLnBrk="1" hangingPunct="1">
              <a:lnSpc>
                <a:spcPct val="80000"/>
              </a:lnSpc>
            </a:pPr>
            <a:endParaRPr lang="en-US" sz="2000" b="1" dirty="0" smtClean="0">
              <a:cs typeface="B Nazanin" pitchFamily="2" charset="-78"/>
            </a:endParaRPr>
          </a:p>
          <a:p>
            <a:pPr algn="r" rtl="1" eaLnBrk="1" hangingPunct="1">
              <a:lnSpc>
                <a:spcPct val="80000"/>
              </a:lnSpc>
            </a:pPr>
            <a:r>
              <a:rPr lang="en-US" sz="2000" b="1" dirty="0" err="1" smtClean="0">
                <a:cs typeface="B Nazanin" pitchFamily="2" charset="-78"/>
              </a:rPr>
              <a:t>Additivity</a:t>
            </a:r>
            <a:r>
              <a:rPr lang="en-US" sz="2000" b="1" dirty="0" smtClean="0">
                <a:cs typeface="B Nazanin" pitchFamily="2" charset="-78"/>
              </a:rPr>
              <a:t> </a:t>
            </a:r>
            <a:r>
              <a:rPr lang="ar-SA" sz="2000" b="1" dirty="0" smtClean="0">
                <a:cs typeface="B Nazanin" pitchFamily="2" charset="-78"/>
              </a:rPr>
              <a:t> آيا استفاده از شاخص مورد نظر براي گروههاي جمعيتي كوچكتر(زير مجموعه)  معني داراست؟(مثل ميزان درآمد)</a:t>
            </a:r>
            <a:endParaRPr lang="en-US" sz="2000" b="1" dirty="0" smtClean="0">
              <a:cs typeface="B Nazanin" pitchFamily="2" charset="-78"/>
            </a:endParaRPr>
          </a:p>
          <a:p>
            <a:pPr algn="r" rtl="1" eaLnBrk="1" hangingPunct="1">
              <a:lnSpc>
                <a:spcPct val="80000"/>
              </a:lnSpc>
            </a:pPr>
            <a:endParaRPr lang="en-US" sz="2000" b="1" dirty="0" smtClean="0">
              <a:cs typeface="B Nazanin" pitchFamily="2" charset="-78"/>
            </a:endParaRPr>
          </a:p>
          <a:p>
            <a:pPr algn="r" rtl="1" eaLnBrk="1" hangingPunct="1">
              <a:lnSpc>
                <a:spcPct val="80000"/>
              </a:lnSpc>
            </a:pPr>
            <a:r>
              <a:rPr lang="en-US" sz="2000" b="1" dirty="0" smtClean="0">
                <a:cs typeface="B Nazanin" pitchFamily="2" charset="-78"/>
              </a:rPr>
              <a:t>Interpretability</a:t>
            </a:r>
            <a:r>
              <a:rPr lang="ar-SA" sz="2000" b="1" dirty="0" smtClean="0">
                <a:cs typeface="B Nazanin" pitchFamily="2" charset="-78"/>
              </a:rPr>
              <a:t> (تفسير پذيري)آيا بالا يا پايين بودن شاخص به منزله ارايه خدمت با كيفيت برتر يا نازلتر مي باشد؟ تفسير بعضي از شاخصها دشوار است و بالا يا پايين بودن آن ممكن است نشانه ضعف عملكرد باشد. مثل سهم هزينه تامين دارو از كل هزينه هاي جاري .</a:t>
            </a:r>
            <a:endParaRPr lang="en-US" sz="2000" b="1" dirty="0" smtClean="0">
              <a:cs typeface="B Nazanin" pitchFamily="2" charset="-78"/>
            </a:endParaRPr>
          </a:p>
          <a:p>
            <a:pPr algn="r" rtl="1" eaLnBrk="1" hangingPunct="1">
              <a:lnSpc>
                <a:spcPct val="80000"/>
              </a:lnSpc>
            </a:pPr>
            <a:endParaRPr lang="en-US" sz="2000" b="1" dirty="0" smtClean="0">
              <a:cs typeface="B Nazanin" pitchFamily="2" charset="-78"/>
            </a:endParaRPr>
          </a:p>
          <a:p>
            <a:pPr algn="r" rtl="1" eaLnBrk="1" hangingPunct="1">
              <a:lnSpc>
                <a:spcPct val="80000"/>
              </a:lnSpc>
            </a:pPr>
            <a:r>
              <a:rPr lang="en-US" sz="2000" b="1" dirty="0" smtClean="0">
                <a:cs typeface="B Nazanin" pitchFamily="2" charset="-78"/>
              </a:rPr>
              <a:t>Cost </a:t>
            </a:r>
            <a:r>
              <a:rPr lang="ar-SA" sz="2000" b="1" dirty="0" smtClean="0">
                <a:cs typeface="B Nazanin" pitchFamily="2" charset="-78"/>
              </a:rPr>
              <a:t> </a:t>
            </a:r>
            <a:r>
              <a:rPr lang="en-US" sz="2000" b="1" dirty="0" smtClean="0">
                <a:cs typeface="B Nazanin" pitchFamily="2" charset="-78"/>
              </a:rPr>
              <a:t>:</a:t>
            </a:r>
            <a:r>
              <a:rPr lang="ar-SA" sz="2000" b="1" dirty="0" smtClean="0">
                <a:cs typeface="B Nazanin" pitchFamily="2" charset="-78"/>
              </a:rPr>
              <a:t>  آيا هزينه تعيين شاخص قابل تهيه است؟ بايد توجه داشت كه اغلب بين هزينه از يك سو و قابليت اعتماد و اعتبار و نيز بهنگام بودن شاخص از سويي ديگر تناسب اجتناب ناپذيري برقرار است.</a:t>
            </a:r>
          </a:p>
          <a:p>
            <a:pPr algn="r" rtl="1" eaLnBrk="1" hangingPunct="1">
              <a:lnSpc>
                <a:spcPct val="80000"/>
              </a:lnSpc>
              <a:buFont typeface="Wingdings" pitchFamily="2" charset="2"/>
              <a:buNone/>
            </a:pPr>
            <a:r>
              <a:rPr lang="ar-SA" sz="2000" b="1" dirty="0" smtClean="0">
                <a:cs typeface="B Nazanin" pitchFamily="2" charset="-78"/>
              </a:rPr>
              <a:t>علاوه بر موارد بالا، بهتر است تا  شاخصها بصورت نسبت بيان شوند تا اعداد مطلق( درصد يا نسبت بجاي اعداد خام) اين كار مقايسه شاخصها را آسانتر مي كند، همچنين باعث مي شود تعداد شاخصها براي انعكاس ابعاد مختلف عملكرد تا جايي كه ممكن است كمتر شوند.</a:t>
            </a:r>
            <a:endParaRPr lang="en-US" sz="2000" b="1" dirty="0" smtClean="0">
              <a:cs typeface="B Nazanin" pitchFamily="2" charset="-78"/>
            </a:endParaRPr>
          </a:p>
          <a:p>
            <a:pPr algn="r" rtl="1" eaLnBrk="1" hangingPunct="1">
              <a:lnSpc>
                <a:spcPct val="80000"/>
              </a:lnSpc>
              <a:buFont typeface="Wingdings" pitchFamily="2" charset="2"/>
              <a:buNone/>
            </a:pPr>
            <a:endParaRPr lang="en-US" sz="2000" dirty="0" smtClean="0"/>
          </a:p>
        </p:txBody>
      </p:sp>
      <p:sp>
        <p:nvSpPr>
          <p:cNvPr id="7171" name="Rectangle 2"/>
          <p:cNvSpPr>
            <a:spLocks noGrp="1" noChangeArrowheads="1"/>
          </p:cNvSpPr>
          <p:nvPr>
            <p:ph type="title"/>
          </p:nvPr>
        </p:nvSpPr>
        <p:spPr bwMode="auto">
          <a:noFill/>
        </p:spPr>
        <p:txBody>
          <a:bodyPr/>
          <a:lstStyle/>
          <a:p>
            <a:pPr rtl="1" eaLnBrk="1" hangingPunct="1"/>
            <a:r>
              <a:rPr lang="ar-SA" b="1" dirty="0" smtClean="0">
                <a:cs typeface="B Titr" pitchFamily="2" charset="-78"/>
              </a:rPr>
              <a:t>معيارهاي ارزيابي شاخص</a:t>
            </a:r>
            <a:r>
              <a:rPr lang="en-US" b="1" dirty="0" smtClean="0">
                <a:cs typeface="B Titr" pitchFamily="2" charset="-78"/>
              </a:rPr>
              <a:t> </a:t>
            </a:r>
            <a:r>
              <a:rPr lang="ar-SA" b="1" dirty="0" smtClean="0">
                <a:cs typeface="B Titr" pitchFamily="2" charset="-78"/>
              </a:rPr>
              <a:t>ها</a:t>
            </a:r>
            <a:r>
              <a:rPr lang="fa-IR" b="1" dirty="0" smtClean="0">
                <a:cs typeface="B Titr" pitchFamily="2" charset="-78"/>
              </a:rPr>
              <a:t>(ادامه)</a:t>
            </a:r>
            <a:endParaRPr lang="en-US" b="1" dirty="0" smtClean="0">
              <a:cs typeface="B Titr"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1588</Words>
  <Application>Microsoft Office PowerPoint</Application>
  <PresentationFormat>On-screen Show (4:3)</PresentationFormat>
  <Paragraphs>131</Paragraphs>
  <Slides>37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Arial Black</vt:lpstr>
      <vt:lpstr>B Lotus</vt:lpstr>
      <vt:lpstr>B Nazanin</vt:lpstr>
      <vt:lpstr>B Titr</vt:lpstr>
      <vt:lpstr>Calibri</vt:lpstr>
      <vt:lpstr>Times New Roman</vt:lpstr>
      <vt:lpstr>Wingdings</vt:lpstr>
      <vt:lpstr>Office Theme</vt:lpstr>
      <vt:lpstr>شاخص برای چه؟</vt:lpstr>
      <vt:lpstr>PowerPoint Presentation</vt:lpstr>
      <vt:lpstr>شاخص های بیمارستانی و کاربرد آنها</vt:lpstr>
      <vt:lpstr>Clinical indicators </vt:lpstr>
      <vt:lpstr>بنابراين:  شاخص يك جزء جدايي ناپذير“ سيستم پاسخگو“ مي باشد. </vt:lpstr>
      <vt:lpstr>تعریف شاخص ها</vt:lpstr>
      <vt:lpstr>موارد استفاده از شاخص ها </vt:lpstr>
      <vt:lpstr>معيارهاي ارزيابي شاخص ها : </vt:lpstr>
      <vt:lpstr>معيارهاي ارزيابي شاخص ها(ادامه)</vt:lpstr>
      <vt:lpstr>PowerPoint Presentation</vt:lpstr>
      <vt:lpstr>PowerPoint Presentation</vt:lpstr>
      <vt:lpstr>PowerPoint Presentation</vt:lpstr>
      <vt:lpstr>PowerPoint Presentation</vt:lpstr>
      <vt:lpstr>براساس شاخصها مي توان:</vt:lpstr>
      <vt:lpstr>PowerPoint Presentation</vt:lpstr>
      <vt:lpstr>PowerPoint Presentation</vt:lpstr>
      <vt:lpstr>PowerPoint Presentation</vt:lpstr>
      <vt:lpstr>PowerPoint Presentation</vt:lpstr>
      <vt:lpstr>PowerPoint Presentation</vt:lpstr>
      <vt:lpstr>PowerPoint Presentation</vt:lpstr>
      <vt:lpstr> ب – کارهای درست را بهتر انجام دادن</vt:lpstr>
      <vt:lpstr>PowerPoint Presentation</vt:lpstr>
      <vt:lpstr>PowerPoint Presentation</vt:lpstr>
      <vt:lpstr>PowerPoint Presentation</vt:lpstr>
      <vt:lpstr>آمار بیمارستانی </vt:lpstr>
      <vt:lpstr>PowerPoint Presentation</vt:lpstr>
      <vt:lpstr>PowerPoint Presentation</vt:lpstr>
      <vt:lpstr>شاخص های اندازه گیری عملکرد</vt:lpstr>
      <vt:lpstr>شاخص های مربوط به مراقبتهای پرستاری</vt:lpstr>
      <vt:lpstr>PowerPoint Presentation</vt:lpstr>
      <vt:lpstr>الف- شاخص هاي ساختاری یا دروندادي</vt:lpstr>
      <vt:lpstr>ب - شاخص هاي فرآيندي: </vt:lpstr>
      <vt:lpstr> ج - شاخص هاي پيامدي یا بروندادی: </vt:lpstr>
      <vt:lpstr>PowerPoint Presentation</vt:lpstr>
      <vt:lpstr>شناسنامه شاخص ها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شاخص برای چه؟</dc:title>
  <dc:creator>Janati</dc:creator>
  <cp:lastModifiedBy>qualitiy</cp:lastModifiedBy>
  <cp:revision>22</cp:revision>
  <dcterms:created xsi:type="dcterms:W3CDTF">2013-08-18T11:55:16Z</dcterms:created>
  <dcterms:modified xsi:type="dcterms:W3CDTF">2015-08-05T15:26:15Z</dcterms:modified>
</cp:coreProperties>
</file>